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99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22" r:id="rId3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47" autoAdjust="0"/>
    <p:restoredTop sz="99284" autoAdjust="0"/>
  </p:normalViewPr>
  <p:slideViewPr>
    <p:cSldViewPr>
      <p:cViewPr varScale="1">
        <p:scale>
          <a:sx n="92" d="100"/>
          <a:sy n="92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A9C7E32-A91A-4DDB-B4E7-01283B0D9E15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  <a:endParaRPr lang="ja-JP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23E0095-F7F2-41B1-B672-4FC4AA80CC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23922D-5342-4EB1-85BE-A742C28DF4CC}" type="slidenum">
              <a:rPr lang="ja-JP" altLang="en-US">
                <a:ea typeface="ＭＳ Ｐゴシック" charset="-128"/>
              </a:rPr>
              <a:pPr/>
              <a:t>2</a:t>
            </a:fld>
            <a:endParaRPr lang="ja-JP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ECFE-B48B-420C-9F40-22C8A74953CB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DEFF-D75A-4F8C-BA5F-05EEEE2A95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AC94-CAB2-4D4E-BFE2-583CAB4CC3A9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E1D0-E5B0-4D58-B988-163A9741D5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8FA6-BD63-44B6-BF05-2F4CB2D163CB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FB6D6-4814-4750-A0E6-2031AC68FE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BC65-F019-4E2D-A78E-9CDC68048056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9AED-8A27-410A-800B-6F3FCE46D8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7FBE-0706-4E21-916C-960DB9430FBD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F1D7-948C-49C0-88F4-58809683AD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2976-F498-4A18-9A6E-3D2BA4D6B8E3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09F1-328B-4607-9CA3-28DE7DB292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7C18-E71F-48C8-AEDC-7F1DC09BF2D7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FBF3-5233-489A-8CD4-8915946F58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E5E8-8EFF-489F-909E-2214144A2223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27AD-8FFE-4F08-A327-F5CE37EA27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903D-9A1B-49DD-A970-B551B6A61B12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3A22B-CB4D-4C2C-B037-ADF46C6080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B22F-652D-4888-A2B8-6FD63F46CE00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2FF-4146-4A91-AC26-6F1EE80CC9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B431-9C42-4A5F-A761-AF36C5119A3D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7DFD-6BF5-48EE-BF18-0541203881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ja-JP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04B19C7-27DD-47CE-9312-09E521843A03}" type="datetimeFigureOut">
              <a:rPr lang="ja-JP" altLang="en-US"/>
              <a:pPr>
                <a:defRPr/>
              </a:pPr>
              <a:t>2009/4/13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A9FED11-F94B-4159-B66F-5A13AD0F2F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6" descr="T:\IMAGES\banner.jpg"/>
          <p:cNvPicPr>
            <a:picLocks noChangeAspect="1" noChangeArrowheads="1"/>
          </p:cNvPicPr>
          <p:nvPr/>
        </p:nvPicPr>
        <p:blipFill>
          <a:blip r:embed="rId2"/>
          <a:srcRect t="9677" b="9677"/>
          <a:stretch>
            <a:fillRect/>
          </a:stretch>
        </p:blipFill>
        <p:spPr bwMode="auto">
          <a:xfrm>
            <a:off x="0" y="2428868"/>
            <a:ext cx="91440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blast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collapse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design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depth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BLAST ANALYSIS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5786" y="2157233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blast loads are directly proportional to the stress wave propagation resulting in a dynamic loading situation on the structure</a:t>
            </a:r>
            <a:endParaRPr kumimoji="1" lang="ja-JP" altLang="en-US"/>
          </a:p>
        </p:txBody>
      </p:sp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3"/>
          <a:srcRect l="40041" t="37355" r="31667" b="38004"/>
          <a:stretch>
            <a:fillRect/>
          </a:stretch>
        </p:blipFill>
        <p:spPr bwMode="auto">
          <a:xfrm>
            <a:off x="5000628" y="1357298"/>
            <a:ext cx="34417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1"/>
          <p:cNvPicPr>
            <a:picLocks noChangeAspect="1" noChangeArrowheads="1"/>
          </p:cNvPicPr>
          <p:nvPr/>
        </p:nvPicPr>
        <p:blipFill>
          <a:blip r:embed="rId4"/>
          <a:srcRect l="39903" t="29698" r="28030" b="37199"/>
          <a:stretch>
            <a:fillRect/>
          </a:stretch>
        </p:blipFill>
        <p:spPr bwMode="auto">
          <a:xfrm>
            <a:off x="5286380" y="3214686"/>
            <a:ext cx="3632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785786" y="338579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open-air and confined blast</a:t>
            </a:r>
            <a:endParaRPr kumimoji="1" lang="ja-JP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785786" y="3800307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building is engulfed by the shockwave, creates complex loading pattern around the structure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2" grpId="0"/>
      <p:bldP spid="65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blast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collapse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design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depth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BLAST ANALYSIS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5786" y="2157233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confined blasts are extremely hard to analyze – fluid dynamics and solid dynamics</a:t>
            </a:r>
            <a:endParaRPr kumimoji="1" lang="ja-JP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785786" y="3119077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blast is assumed to have eliminated a column</a:t>
            </a:r>
            <a:endParaRPr kumimoji="1" lang="ja-JP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785786" y="3800307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open-air blast will be analyzed in the breadth section </a:t>
            </a:r>
            <a:endParaRPr kumimoji="1" lang="ja-JP" altLang="en-US"/>
          </a:p>
        </p:txBody>
      </p:sp>
      <p:grpSp>
        <p:nvGrpSpPr>
          <p:cNvPr id="74" name="Group 73"/>
          <p:cNvGrpSpPr/>
          <p:nvPr/>
        </p:nvGrpSpPr>
        <p:grpSpPr>
          <a:xfrm>
            <a:off x="4498367" y="1643050"/>
            <a:ext cx="4359913" cy="3714776"/>
            <a:chOff x="4498367" y="1643050"/>
            <a:chExt cx="4359913" cy="3714776"/>
          </a:xfrm>
        </p:grpSpPr>
        <p:pic>
          <p:nvPicPr>
            <p:cNvPr id="57346" name="Picture 1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</a:blip>
            <a:srcRect/>
            <a:stretch>
              <a:fillRect/>
            </a:stretch>
          </p:blipFill>
          <p:spPr bwMode="auto">
            <a:xfrm>
              <a:off x="4498367" y="1643050"/>
              <a:ext cx="4359913" cy="37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Explosion 1 69"/>
            <p:cNvSpPr/>
            <p:nvPr/>
          </p:nvSpPr>
          <p:spPr>
            <a:xfrm>
              <a:off x="7500958" y="4429132"/>
              <a:ext cx="214314" cy="214314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Explosion 1 70"/>
            <p:cNvSpPr/>
            <p:nvPr/>
          </p:nvSpPr>
          <p:spPr>
            <a:xfrm>
              <a:off x="6215074" y="4572008"/>
              <a:ext cx="214314" cy="214314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5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blast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collapse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design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depth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PROGRESSIVE COLLAPSE ANALYSIS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5786" y="1817550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collapse is caused by “</a:t>
            </a:r>
            <a:r>
              <a:rPr lang="en-US" dirty="0" smtClean="0"/>
              <a:t>the </a:t>
            </a:r>
            <a:r>
              <a:rPr lang="en-US" dirty="0"/>
              <a:t>spread of an initial local failure from element to element, eventually resulting in the collapse of an entire structure or a disproportionately large part of it</a:t>
            </a:r>
            <a:r>
              <a:rPr lang="en-US" dirty="0" smtClean="0"/>
              <a:t>.”</a:t>
            </a:r>
            <a:r>
              <a:rPr lang="en-US" altLang="ja-JP" dirty="0" smtClean="0"/>
              <a:t> </a:t>
            </a:r>
            <a:endParaRPr kumimoji="1" lang="ja-JP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785786" y="3639925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blast is assumed to have eliminated a column, triggering a collapse scenario</a:t>
            </a:r>
            <a:endParaRPr kumimoji="1" lang="ja-JP" altLang="en-US"/>
          </a:p>
        </p:txBody>
      </p:sp>
      <p:grpSp>
        <p:nvGrpSpPr>
          <p:cNvPr id="3" name="Group 73"/>
          <p:cNvGrpSpPr/>
          <p:nvPr/>
        </p:nvGrpSpPr>
        <p:grpSpPr>
          <a:xfrm>
            <a:off x="4498367" y="1643050"/>
            <a:ext cx="4359913" cy="3714776"/>
            <a:chOff x="4498367" y="1643050"/>
            <a:chExt cx="4359913" cy="3714776"/>
          </a:xfrm>
        </p:grpSpPr>
        <p:pic>
          <p:nvPicPr>
            <p:cNvPr id="57346" name="Picture 1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</a:blip>
            <a:srcRect/>
            <a:stretch>
              <a:fillRect/>
            </a:stretch>
          </p:blipFill>
          <p:spPr bwMode="auto">
            <a:xfrm>
              <a:off x="4498367" y="1643050"/>
              <a:ext cx="4359913" cy="37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Explosion 1 69"/>
            <p:cNvSpPr/>
            <p:nvPr/>
          </p:nvSpPr>
          <p:spPr>
            <a:xfrm>
              <a:off x="7500958" y="4429132"/>
              <a:ext cx="214314" cy="214314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Explosion 1 70"/>
            <p:cNvSpPr/>
            <p:nvPr/>
          </p:nvSpPr>
          <p:spPr>
            <a:xfrm>
              <a:off x="6215074" y="4572008"/>
              <a:ext cx="214314" cy="214314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2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blast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collapse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design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depth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DESIGN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5786" y="260336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two methods used for design</a:t>
            </a:r>
          </a:p>
          <a:p>
            <a:pPr lvl="1">
              <a:buFontTx/>
              <a:buChar char="-"/>
            </a:pPr>
            <a:r>
              <a:rPr lang="en-US" altLang="ja-JP" dirty="0"/>
              <a:t>i</a:t>
            </a:r>
            <a:r>
              <a:rPr lang="en-US" altLang="ja-JP" dirty="0" smtClean="0"/>
              <a:t>ndirect design method</a:t>
            </a:r>
          </a:p>
          <a:p>
            <a:pPr lvl="1">
              <a:buFontTx/>
              <a:buChar char="-"/>
            </a:pPr>
            <a:r>
              <a:rPr lang="en-US" altLang="ja-JP" dirty="0" smtClean="0"/>
              <a:t>direct design </a:t>
            </a:r>
            <a:r>
              <a:rPr lang="en-US" altLang="ja-JP" dirty="0"/>
              <a:t>m</a:t>
            </a:r>
            <a:r>
              <a:rPr lang="en-US" altLang="ja-JP" dirty="0" smtClean="0"/>
              <a:t>ethod, alternate path</a:t>
            </a:r>
            <a:endParaRPr kumimoji="1" lang="ja-JP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785786" y="357187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indirect design to determine required steel reinforcement </a:t>
            </a:r>
            <a:endParaRPr kumimoji="1" lang="ja-JP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785786" y="398836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direct design to determine new floor design</a:t>
            </a:r>
            <a:endParaRPr kumimoji="1" lang="ja-JP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785786" y="441699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d</a:t>
            </a:r>
            <a:r>
              <a:rPr lang="en-US" altLang="ja-JP" dirty="0" smtClean="0"/>
              <a:t>esigns compared for effectiveness (also discussed in breadth)</a:t>
            </a:r>
            <a:endParaRPr kumimoji="1" lang="ja-JP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785786" y="216259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assumed to be a medium level of protection building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2" grpId="0"/>
      <p:bldP spid="65" grpId="0"/>
      <p:bldP spid="69" grpId="0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blast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collapse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design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depth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INDIRECT DESIGN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5786" y="200310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lang="en-US" altLang="ja-JP" dirty="0" smtClean="0"/>
              <a:t>ndirect design yielded the following results:</a:t>
            </a:r>
            <a:endParaRPr kumimoji="1" lang="ja-JP" altLang="en-US"/>
          </a:p>
        </p:txBody>
      </p: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1285852" y="2646044"/>
          <a:ext cx="6606566" cy="1640212"/>
        </p:xfrm>
        <a:graphic>
          <a:graphicData uri="http://schemas.openxmlformats.org/drawingml/2006/table">
            <a:tbl>
              <a:tblPr/>
              <a:tblGrid>
                <a:gridCol w="1651296"/>
                <a:gridCol w="1651296"/>
                <a:gridCol w="1651987"/>
                <a:gridCol w="1651987"/>
              </a:tblGrid>
              <a:tr h="234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latin typeface="Times New Roman"/>
                          <a:ea typeface="ＭＳ 明朝"/>
                          <a:cs typeface="Times New Roman"/>
                        </a:rPr>
                        <a:t>Tie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/>
                          <a:ea typeface="ＭＳ 明朝"/>
                          <a:cs typeface="Times New Roman"/>
                        </a:rPr>
                        <a:t>Tie Force (kips)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 dirty="0" err="1">
                          <a:latin typeface="Times New Roman"/>
                          <a:ea typeface="ＭＳ 明朝"/>
                          <a:cs typeface="Times New Roman"/>
                        </a:rPr>
                        <a:t>As</a:t>
                      </a:r>
                      <a:r>
                        <a:rPr lang="en-US" sz="600" i="1" kern="0" dirty="0" err="1">
                          <a:latin typeface="Times New Roman"/>
                          <a:ea typeface="ＭＳ 明朝"/>
                          <a:cs typeface="Times New Roman"/>
                        </a:rPr>
                        <a:t>REQ’D</a:t>
                      </a:r>
                      <a:r>
                        <a:rPr lang="en-US" sz="600" i="1" kern="0" dirty="0"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i="1" kern="0" dirty="0">
                          <a:latin typeface="Times New Roman"/>
                          <a:ea typeface="ＭＳ 明朝"/>
                          <a:cs typeface="Times New Roman"/>
                        </a:rPr>
                        <a:t>(in</a:t>
                      </a:r>
                      <a:r>
                        <a:rPr lang="en-US" sz="1200" i="1" kern="0" baseline="30000" dirty="0"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US" sz="1200" i="1" kern="0" dirty="0"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 dirty="0" err="1">
                          <a:latin typeface="Times New Roman"/>
                          <a:ea typeface="ＭＳ 明朝"/>
                          <a:cs typeface="Times New Roman"/>
                        </a:rPr>
                        <a:t>As</a:t>
                      </a:r>
                      <a:r>
                        <a:rPr lang="en-US" sz="700" i="1" kern="0" dirty="0" err="1">
                          <a:latin typeface="Times New Roman"/>
                          <a:ea typeface="ＭＳ 明朝"/>
                          <a:cs typeface="Times New Roman"/>
                        </a:rPr>
                        <a:t>PROV’D</a:t>
                      </a:r>
                      <a:r>
                        <a:rPr lang="en-US" sz="700" i="1" kern="0" dirty="0"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i="1" kern="0" dirty="0">
                          <a:latin typeface="Times New Roman"/>
                          <a:ea typeface="ＭＳ 明朝"/>
                          <a:cs typeface="Times New Roman"/>
                        </a:rPr>
                        <a:t>(in</a:t>
                      </a:r>
                      <a:r>
                        <a:rPr lang="en-US" sz="1200" i="1" kern="0" baseline="30000" dirty="0"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US" sz="1200" i="1" kern="0" dirty="0"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Peripheral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9.9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0.176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0.93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Internal (E-W)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6.02 /ft</a:t>
                      </a:r>
                      <a:r>
                        <a:rPr lang="en-US" sz="1200" kern="0" baseline="-25000">
                          <a:latin typeface="Times New Roman"/>
                          <a:ea typeface="ＭＳ 明朝"/>
                          <a:cs typeface="Times New Roman"/>
                        </a:rPr>
                        <a:t>width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0.107 /</a:t>
                      </a:r>
                      <a:r>
                        <a:rPr lang="en-US" sz="1200" kern="0" dirty="0" err="1">
                          <a:latin typeface="Times New Roman"/>
                          <a:ea typeface="ＭＳ 明朝"/>
                          <a:cs typeface="Times New Roman"/>
                        </a:rPr>
                        <a:t>ft</a:t>
                      </a:r>
                      <a:r>
                        <a:rPr lang="en-US" sz="1200" kern="0" baseline="-25000" dirty="0" err="1">
                          <a:latin typeface="Times New Roman"/>
                          <a:ea typeface="ＭＳ 明朝"/>
                          <a:cs typeface="Times New Roman"/>
                        </a:rPr>
                        <a:t>width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1.607 /</a:t>
                      </a:r>
                      <a:r>
                        <a:rPr lang="en-US" sz="1200" kern="0" dirty="0" err="1">
                          <a:latin typeface="Times New Roman"/>
                          <a:ea typeface="ＭＳ 明朝"/>
                          <a:cs typeface="Times New Roman"/>
                        </a:rPr>
                        <a:t>ft</a:t>
                      </a:r>
                      <a:r>
                        <a:rPr lang="en-US" sz="1200" kern="0" baseline="-25000" dirty="0" err="1">
                          <a:latin typeface="Times New Roman"/>
                          <a:ea typeface="ＭＳ 明朝"/>
                          <a:cs typeface="Times New Roman"/>
                        </a:rPr>
                        <a:t>width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Internal (N-S)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5.31 /ft</a:t>
                      </a:r>
                      <a:r>
                        <a:rPr lang="en-US" sz="1200" kern="0" baseline="-25000">
                          <a:latin typeface="Times New Roman"/>
                          <a:ea typeface="ＭＳ 明朝"/>
                          <a:cs typeface="Times New Roman"/>
                        </a:rPr>
                        <a:t>width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0.0945 /</a:t>
                      </a:r>
                      <a:r>
                        <a:rPr lang="en-US" sz="1200" kern="0" dirty="0" err="1">
                          <a:latin typeface="Times New Roman"/>
                          <a:ea typeface="ＭＳ 明朝"/>
                          <a:cs typeface="Times New Roman"/>
                        </a:rPr>
                        <a:t>ft</a:t>
                      </a:r>
                      <a:r>
                        <a:rPr lang="en-US" sz="1200" kern="0" baseline="-25000" dirty="0" err="1">
                          <a:latin typeface="Times New Roman"/>
                          <a:ea typeface="ＭＳ 明朝"/>
                          <a:cs typeface="Times New Roman"/>
                        </a:rPr>
                        <a:t>width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0.408 /</a:t>
                      </a:r>
                      <a:r>
                        <a:rPr lang="en-US" sz="1200" kern="0" dirty="0" err="1">
                          <a:latin typeface="Times New Roman"/>
                          <a:ea typeface="ＭＳ 明朝"/>
                          <a:cs typeface="Times New Roman"/>
                        </a:rPr>
                        <a:t>ft</a:t>
                      </a:r>
                      <a:r>
                        <a:rPr lang="en-US" sz="1200" kern="0" baseline="-25000" dirty="0" err="1">
                          <a:latin typeface="Times New Roman"/>
                          <a:ea typeface="ＭＳ 明朝"/>
                          <a:cs typeface="Times New Roman"/>
                        </a:rPr>
                        <a:t>width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Horizontal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14.8 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0.263 /</a:t>
                      </a:r>
                      <a:r>
                        <a:rPr lang="en-US" sz="1200" kern="0" dirty="0" err="1">
                          <a:latin typeface="Times New Roman"/>
                          <a:ea typeface="ＭＳ 明朝"/>
                          <a:cs typeface="Times New Roman"/>
                        </a:rPr>
                        <a:t>ft</a:t>
                      </a:r>
                      <a:r>
                        <a:rPr lang="en-US" sz="1200" kern="0" baseline="-25000" dirty="0" err="1">
                          <a:latin typeface="Times New Roman"/>
                          <a:ea typeface="ＭＳ 明朝"/>
                          <a:cs typeface="Times New Roman"/>
                        </a:rPr>
                        <a:t>width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0.33 /</a:t>
                      </a:r>
                      <a:r>
                        <a:rPr lang="en-US" sz="1200" kern="0" dirty="0" err="1">
                          <a:latin typeface="Times New Roman"/>
                          <a:ea typeface="ＭＳ 明朝"/>
                          <a:cs typeface="Times New Roman"/>
                        </a:rPr>
                        <a:t>ft</a:t>
                      </a:r>
                      <a:r>
                        <a:rPr lang="en-US" sz="1200" kern="0" baseline="-25000" dirty="0" err="1">
                          <a:latin typeface="Times New Roman"/>
                          <a:ea typeface="ＭＳ 明朝"/>
                          <a:cs typeface="Times New Roman"/>
                        </a:rPr>
                        <a:t>width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Vertical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123.3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2.19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6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Corner Column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121.3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2.16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6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785786" y="455986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existing design is adequate, but new detailing is required…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2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blast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collapse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design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depth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INDIRECT DESIGN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5786" y="184522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additional detailing is required…</a:t>
            </a:r>
            <a:endParaRPr kumimoji="1" lang="ja-JP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1214414" y="227385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per UFC 4-023-03, reinforcements must be continuous</a:t>
            </a:r>
            <a:endParaRPr kumimoji="1" lang="ja-JP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1214414" y="270247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research by Corey, Hayes, </a:t>
            </a:r>
            <a:r>
              <a:rPr lang="en-US" altLang="ja-JP" dirty="0" err="1" smtClean="0"/>
              <a:t>Mehrdad</a:t>
            </a:r>
            <a:r>
              <a:rPr lang="en-US" altLang="ja-JP" dirty="0" smtClean="0"/>
              <a:t>, and </a:t>
            </a:r>
            <a:r>
              <a:rPr lang="en-US" altLang="ja-JP" dirty="0" err="1" smtClean="0"/>
              <a:t>Serkan</a:t>
            </a:r>
            <a:r>
              <a:rPr lang="en-US" altLang="ja-JP" dirty="0" smtClean="0"/>
              <a:t>: “seismic detailing can be compatible with collapse mitigation”</a:t>
            </a:r>
            <a:endParaRPr kumimoji="1" lang="ja-JP" altLang="en-US"/>
          </a:p>
        </p:txBody>
      </p:sp>
      <p:pic>
        <p:nvPicPr>
          <p:cNvPr id="65" name="Picture 64" descr="C:\Users\Hiroki\AppData\Local\Temp\DETAILS 1.jpg"/>
          <p:cNvPicPr/>
          <p:nvPr/>
        </p:nvPicPr>
        <p:blipFill>
          <a:blip r:embed="rId3"/>
          <a:srcRect l="4037" t="32188" r="52628" b="47667"/>
          <a:stretch>
            <a:fillRect/>
          </a:stretch>
        </p:blipFill>
        <p:spPr bwMode="auto">
          <a:xfrm rot="60000">
            <a:off x="917413" y="3456978"/>
            <a:ext cx="3223782" cy="201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9" name="Picture 68" descr="C:\Users\Hiroki\AppData\Local\Temp\DETAILS 1.jpg"/>
          <p:cNvPicPr/>
          <p:nvPr/>
        </p:nvPicPr>
        <p:blipFill>
          <a:blip r:embed="rId3"/>
          <a:srcRect l="4185" t="51890" r="53369" b="30803"/>
          <a:stretch>
            <a:fillRect/>
          </a:stretch>
        </p:blipFill>
        <p:spPr bwMode="auto">
          <a:xfrm rot="60000">
            <a:off x="4588032" y="3602374"/>
            <a:ext cx="3511243" cy="186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blast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collapse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design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depth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INDIRECT DESIGN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5786" y="221455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additional detailing is required…</a:t>
            </a:r>
            <a:endParaRPr kumimoji="1" lang="ja-JP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1214414" y="264318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use of type 2 mechanical splices at third points of floor height</a:t>
            </a:r>
            <a:endParaRPr kumimoji="1" lang="ja-JP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1214414" y="3059781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use of type 2 mechanical splices to maintain continuity on horizontal members</a:t>
            </a:r>
            <a:endParaRPr kumimoji="1" lang="ja-JP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1214414" y="374767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use of 135 degree seismic hooks at horizontal and vertical ties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blast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collapse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design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depth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DIRECT DESIGN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5786" y="21431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two locations analyzed</a:t>
            </a:r>
            <a:endParaRPr kumimoji="1" lang="ja-JP" altLang="en-US"/>
          </a:p>
        </p:txBody>
      </p:sp>
      <p:grpSp>
        <p:nvGrpSpPr>
          <p:cNvPr id="65" name="Group 73"/>
          <p:cNvGrpSpPr/>
          <p:nvPr/>
        </p:nvGrpSpPr>
        <p:grpSpPr>
          <a:xfrm>
            <a:off x="4498367" y="1643050"/>
            <a:ext cx="4359913" cy="3714776"/>
            <a:chOff x="4498367" y="1643050"/>
            <a:chExt cx="4359913" cy="3714776"/>
          </a:xfrm>
        </p:grpSpPr>
        <p:pic>
          <p:nvPicPr>
            <p:cNvPr id="69" name="Picture 1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</a:blip>
            <a:srcRect/>
            <a:stretch>
              <a:fillRect/>
            </a:stretch>
          </p:blipFill>
          <p:spPr bwMode="auto">
            <a:xfrm>
              <a:off x="4498367" y="1643050"/>
              <a:ext cx="4359913" cy="37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Explosion 1 70"/>
            <p:cNvSpPr/>
            <p:nvPr/>
          </p:nvSpPr>
          <p:spPr>
            <a:xfrm>
              <a:off x="7500958" y="4429132"/>
              <a:ext cx="214314" cy="214314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Explosion 1 73"/>
            <p:cNvSpPr/>
            <p:nvPr/>
          </p:nvSpPr>
          <p:spPr>
            <a:xfrm>
              <a:off x="6215074" y="4572008"/>
              <a:ext cx="214314" cy="214314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214414" y="256310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column in the lobby removed, 54’ span</a:t>
            </a:r>
            <a:endParaRPr kumimoji="1" lang="ja-JP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1214414" y="322682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corner column removed, 30’-4” cantilever situation</a:t>
            </a:r>
            <a:endParaRPr kumimoji="1" lang="ja-JP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785786" y="39290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existing slab analyzed</a:t>
            </a:r>
            <a:endParaRPr kumimoji="1" lang="ja-JP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785786" y="434555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post-tensioned slab designed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2" grpId="0"/>
      <p:bldP spid="76" grpId="0"/>
      <p:bldP spid="77" grpId="0"/>
      <p:bldP spid="78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blast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collapse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design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depth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DIRECT DESIGN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5786" y="192880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first location, 54’ span – two way slab design:</a:t>
            </a:r>
            <a:endParaRPr kumimoji="1" lang="ja-JP" altLang="en-US"/>
          </a:p>
        </p:txBody>
      </p: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1531620" y="2554604"/>
          <a:ext cx="6080760" cy="914400"/>
        </p:xfrm>
        <a:graphic>
          <a:graphicData uri="http://schemas.openxmlformats.org/drawingml/2006/table">
            <a:tbl>
              <a:tblPr/>
              <a:tblGrid>
                <a:gridCol w="1332230"/>
                <a:gridCol w="1282700"/>
                <a:gridCol w="1282700"/>
                <a:gridCol w="1091565"/>
                <a:gridCol w="1091565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t</a:t>
                      </a:r>
                      <a:r>
                        <a:rPr lang="en-US" sz="1200" kern="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= 8”</a:t>
                      </a:r>
                      <a:endParaRPr lang="en-US" sz="1200" kern="0" dirty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kern="100" dirty="0" err="1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f’c</a:t>
                      </a:r>
                      <a:r>
                        <a:rPr lang="en-US" altLang="ja-JP" sz="105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= 5000</a:t>
                      </a:r>
                      <a:r>
                        <a:rPr lang="en-US" altLang="ja-JP" sz="1050" kern="10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psi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0" dirty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Frame A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Frame B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M</a:t>
                      </a:r>
                      <a:r>
                        <a:rPr lang="en-US" sz="1200" i="1" kern="0" baseline="30000" dirty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+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M</a:t>
                      </a:r>
                      <a:r>
                        <a:rPr lang="en-US" sz="1200" i="1" kern="0" baseline="3000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-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M</a:t>
                      </a:r>
                      <a:r>
                        <a:rPr lang="en-US" sz="1200" i="1" kern="0" baseline="3000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+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M</a:t>
                      </a:r>
                      <a:r>
                        <a:rPr lang="en-US" sz="1200" i="1" kern="0" baseline="3000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-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Column Strip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(19) #5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(33) #5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(18) #5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(33) #5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Middle Strip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(25) #5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(57) #5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(10) #5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(25) #5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785786" y="355973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first location, 54’ span – post-tensioned slab design:</a:t>
            </a:r>
            <a:endParaRPr kumimoji="1" lang="ja-JP" alt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940259" y="4286256"/>
          <a:ext cx="4989195" cy="548640"/>
        </p:xfrm>
        <a:graphic>
          <a:graphicData uri="http://schemas.openxmlformats.org/drawingml/2006/table">
            <a:tbl>
              <a:tblPr/>
              <a:tblGrid>
                <a:gridCol w="1332230"/>
                <a:gridCol w="1282700"/>
                <a:gridCol w="1282700"/>
                <a:gridCol w="1091565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t</a:t>
                      </a:r>
                      <a:r>
                        <a:rPr lang="en-US" sz="1200" kern="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= 10”</a:t>
                      </a:r>
                      <a:endParaRPr lang="en-US" sz="1200" kern="0" dirty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kern="100" dirty="0" err="1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f’c</a:t>
                      </a:r>
                      <a:r>
                        <a:rPr lang="en-US" altLang="ja-JP" sz="105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= 5000</a:t>
                      </a:r>
                      <a:r>
                        <a:rPr lang="en-US" altLang="ja-JP" sz="1050" kern="10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psi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kern="100" dirty="0" err="1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f’ci</a:t>
                      </a:r>
                      <a:r>
                        <a:rPr lang="en-US" altLang="ja-JP" sz="1050" kern="10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= 3000 psi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kern="100" dirty="0" err="1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fpu</a:t>
                      </a:r>
                      <a:r>
                        <a:rPr lang="en-US" altLang="ja-JP" sz="1050" kern="10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= 270 </a:t>
                      </a:r>
                      <a:r>
                        <a:rPr lang="en-US" altLang="ja-JP" sz="1050" kern="100" baseline="0" dirty="0" err="1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ksi</a:t>
                      </a:r>
                      <a:r>
                        <a:rPr lang="en-US" altLang="ja-JP" sz="105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</a:t>
                      </a:r>
                      <a:endParaRPr lang="ja-JP" altLang="en-US" sz="1050" kern="100" smtClean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0" dirty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i="1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Reinforcement</a:t>
                      </a:r>
                      <a:endParaRPr lang="ja-JP" sz="1200" i="1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i="1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Tendons</a:t>
                      </a:r>
                      <a:endParaRPr lang="ja-JP" sz="1200" i="1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0" dirty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#10</a:t>
                      </a:r>
                      <a:r>
                        <a:rPr lang="en-US" altLang="ja-JP" sz="1200" kern="10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@ 12” </a:t>
                      </a:r>
                      <a:r>
                        <a:rPr lang="en-US" altLang="ja-JP" sz="1200" kern="100" baseline="0" dirty="0" err="1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o.c</a:t>
                      </a:r>
                      <a:r>
                        <a:rPr lang="en-US" altLang="ja-JP" sz="1200" kern="10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.</a:t>
                      </a:r>
                      <a:endParaRPr lang="ja-JP" sz="120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(39) ½” </a:t>
                      </a:r>
                      <a:r>
                        <a:rPr lang="el-GR" altLang="ja-JP" sz="120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Φ</a:t>
                      </a:r>
                      <a:r>
                        <a:rPr lang="en-US" altLang="ja-JP" sz="120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7 wire</a:t>
                      </a:r>
                      <a:endParaRPr lang="ja-JP" altLang="en-US" sz="1200" kern="100" smtClean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blast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collapse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design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depth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DIRECT DESIGN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5786" y="192880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second location, 30’-4” cantilever – two way slab design:</a:t>
            </a:r>
            <a:endParaRPr kumimoji="1" lang="ja-JP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785786" y="385762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second location, 30’-4” cantilever – post-tensioned slab design:</a:t>
            </a:r>
            <a:endParaRPr kumimoji="1" lang="ja-JP" alt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537335" y="2357430"/>
          <a:ext cx="6069331" cy="1417320"/>
        </p:xfrm>
        <a:graphic>
          <a:graphicData uri="http://schemas.openxmlformats.org/drawingml/2006/table">
            <a:tbl>
              <a:tblPr/>
              <a:tblGrid>
                <a:gridCol w="866775"/>
                <a:gridCol w="866775"/>
                <a:gridCol w="866776"/>
                <a:gridCol w="866775"/>
                <a:gridCol w="867410"/>
                <a:gridCol w="433705"/>
                <a:gridCol w="433705"/>
                <a:gridCol w="86741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t</a:t>
                      </a:r>
                      <a:r>
                        <a:rPr lang="en-US" sz="1200" kern="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= 8”</a:t>
                      </a:r>
                      <a:endParaRPr lang="en-US" sz="1200" kern="0" dirty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kern="100" dirty="0" err="1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f’c</a:t>
                      </a:r>
                      <a:r>
                        <a:rPr lang="en-US" altLang="ja-JP" sz="105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= 5000</a:t>
                      </a:r>
                      <a:r>
                        <a:rPr lang="en-US" altLang="ja-JP" sz="1050" kern="10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psi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0" dirty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/>
                          <a:ea typeface="ＭＳ 明朝"/>
                          <a:cs typeface="Times New Roman"/>
                        </a:rPr>
                        <a:t>Frame C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/>
                          <a:ea typeface="ＭＳ 明朝"/>
                          <a:cs typeface="Times New Roman"/>
                        </a:rPr>
                        <a:t>Frame D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M</a:t>
                      </a:r>
                      <a:r>
                        <a:rPr lang="en-US" sz="1200" i="1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-</a:t>
                      </a:r>
                      <a:r>
                        <a:rPr lang="en-US" sz="1200" i="1" kern="100" baseline="-25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EXT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M</a:t>
                      </a:r>
                      <a:r>
                        <a:rPr lang="en-US" sz="1200" i="1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+</a:t>
                      </a:r>
                      <a:r>
                        <a:rPr lang="en-US" sz="1200" i="1" kern="100" baseline="-25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INT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M</a:t>
                      </a:r>
                      <a:r>
                        <a:rPr lang="en-US" sz="1200" i="1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-</a:t>
                      </a:r>
                      <a:r>
                        <a:rPr lang="en-US" sz="1200" i="1" kern="100" baseline="-25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INT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M</a:t>
                      </a:r>
                      <a:r>
                        <a:rPr lang="en-US" sz="1200" i="1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-</a:t>
                      </a:r>
                      <a:r>
                        <a:rPr lang="en-US" sz="1200" i="1" kern="100" baseline="-25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EXT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M</a:t>
                      </a:r>
                      <a:r>
                        <a:rPr lang="en-US" sz="1200" i="1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+</a:t>
                      </a:r>
                      <a:r>
                        <a:rPr lang="en-US" sz="1200" i="1" kern="100" baseline="-25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INT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M</a:t>
                      </a:r>
                      <a:r>
                        <a:rPr lang="en-US" sz="1200" i="1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-</a:t>
                      </a:r>
                      <a:r>
                        <a:rPr lang="en-US" sz="1200" i="1" kern="100" baseline="-25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INT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Column Strip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(32) #5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(50) #5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(61) #5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(31) #5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(31) #5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(20) #5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Middle Strip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(10) #5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(13) #5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(27) #5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(23) #5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(27) #5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(16) #5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940259" y="4451996"/>
          <a:ext cx="4989195" cy="548640"/>
        </p:xfrm>
        <a:graphic>
          <a:graphicData uri="http://schemas.openxmlformats.org/drawingml/2006/table">
            <a:tbl>
              <a:tblPr/>
              <a:tblGrid>
                <a:gridCol w="1332230"/>
                <a:gridCol w="1282700"/>
                <a:gridCol w="1282700"/>
                <a:gridCol w="1091565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t</a:t>
                      </a:r>
                      <a:r>
                        <a:rPr lang="en-US" sz="1200" kern="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= 10”</a:t>
                      </a:r>
                      <a:endParaRPr lang="en-US" sz="1200" kern="0" dirty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kern="100" dirty="0" err="1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f’c</a:t>
                      </a:r>
                      <a:r>
                        <a:rPr lang="en-US" altLang="ja-JP" sz="105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= 5000</a:t>
                      </a:r>
                      <a:r>
                        <a:rPr lang="en-US" altLang="ja-JP" sz="1050" kern="10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psi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kern="100" dirty="0" err="1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f’ci</a:t>
                      </a:r>
                      <a:r>
                        <a:rPr lang="en-US" altLang="ja-JP" sz="1050" kern="10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= 3000 psi</a:t>
                      </a: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kern="100" dirty="0" err="1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fpu</a:t>
                      </a:r>
                      <a:r>
                        <a:rPr lang="en-US" altLang="ja-JP" sz="1050" kern="10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= 270 </a:t>
                      </a:r>
                      <a:r>
                        <a:rPr lang="en-US" altLang="ja-JP" sz="1050" kern="100" baseline="0" dirty="0" err="1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ksi</a:t>
                      </a:r>
                      <a:r>
                        <a:rPr lang="en-US" altLang="ja-JP" sz="105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</a:t>
                      </a:r>
                      <a:endParaRPr lang="ja-JP" altLang="en-US" sz="1050" kern="100" smtClean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0" dirty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i="1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Reinforcement</a:t>
                      </a:r>
                      <a:endParaRPr lang="ja-JP" sz="1200" i="1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i="1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Tendons</a:t>
                      </a:r>
                      <a:endParaRPr lang="ja-JP" sz="1200" i="1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kern="0" dirty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N/A</a:t>
                      </a:r>
                      <a:endParaRPr lang="ja-JP" sz="120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(30) ½” </a:t>
                      </a:r>
                      <a:r>
                        <a:rPr lang="el-GR" altLang="ja-JP" sz="120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Φ</a:t>
                      </a:r>
                      <a:r>
                        <a:rPr lang="en-US" altLang="ja-JP" sz="120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7 wire</a:t>
                      </a:r>
                      <a:endParaRPr lang="ja-JP" altLang="en-US" sz="1200" kern="100" smtClean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-9382125" y="5689600"/>
            <a:ext cx="9215437" cy="1216025"/>
            <a:chOff x="-71470" y="5718638"/>
            <a:chExt cx="9215502" cy="1216346"/>
          </a:xfrm>
        </p:grpSpPr>
        <p:sp>
          <p:nvSpPr>
            <p:cNvPr id="4" name="Rectangle 3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080" name="TextBox 4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 dirty="0" smtClean="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1000081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4" name="TextBox 19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3085" name="TextBox 20"/>
            <p:cNvSpPr txBox="1">
              <a:spLocks noChangeArrowheads="1"/>
            </p:cNvSpPr>
            <p:nvPr/>
          </p:nvSpPr>
          <p:spPr bwMode="auto">
            <a:xfrm>
              <a:off x="1510799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3086" name="TextBox 21"/>
            <p:cNvSpPr txBox="1">
              <a:spLocks noChangeArrowheads="1"/>
            </p:cNvSpPr>
            <p:nvPr/>
          </p:nvSpPr>
          <p:spPr bwMode="auto">
            <a:xfrm>
              <a:off x="1370916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</a:t>
              </a:r>
              <a:r>
                <a:rPr lang="en-US" altLang="ja-JP" sz="800" dirty="0" smtClean="0">
                  <a:latin typeface="Calibri" pitchFamily="34" charset="0"/>
                </a:rPr>
                <a:t>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3087" name="TextBox 22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38378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</a:t>
              </a:r>
              <a:r>
                <a:rPr lang="en-US" altLang="ja-JP" sz="1600" dirty="0" err="1" smtClean="0">
                  <a:latin typeface="Calibri" pitchFamily="34" charset="0"/>
                </a:rPr>
                <a:t>onongalia</a:t>
              </a:r>
              <a:r>
                <a:rPr lang="en-US" altLang="ja-JP" sz="1600" dirty="0" smtClean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3088" name="TextBox 23"/>
            <p:cNvSpPr txBox="1">
              <a:spLocks noChangeArrowheads="1"/>
            </p:cNvSpPr>
            <p:nvPr/>
          </p:nvSpPr>
          <p:spPr bwMode="auto">
            <a:xfrm>
              <a:off x="2047857" y="5728166"/>
              <a:ext cx="785819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 dirty="0" smtClean="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787355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928776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1" name="TextBox 3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4477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40" name="Straight Connector 39"/>
            <p:cNvCxnSpPr>
              <a:stCxn id="35" idx="0"/>
              <a:endCxn id="3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5" idx="1"/>
              <a:endCxn id="35" idx="3"/>
            </p:cNvCxnSpPr>
            <p:nvPr/>
          </p:nvCxnSpPr>
          <p:spPr>
            <a:xfrm rot="10800000" flipH="1">
              <a:off x="2744775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 flipH="1">
              <a:off x="2744775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 flipH="1">
              <a:off x="274477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2971788" y="5723402"/>
              <a:ext cx="900119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2963851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37" name="Title 1"/>
            <p:cNvSpPr txBox="1">
              <a:spLocks/>
            </p:cNvSpPr>
            <p:nvPr/>
          </p:nvSpPr>
          <p:spPr>
            <a:xfrm>
              <a:off x="2973376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965438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2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44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6200000" flipH="1">
              <a:off x="2465235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57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59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60" name="Straight Connector 59"/>
            <p:cNvCxnSpPr>
              <a:stCxn id="38" idx="0"/>
              <a:endCxn id="38" idx="2"/>
            </p:cNvCxnSpPr>
            <p:nvPr/>
          </p:nvCxnSpPr>
          <p:spPr>
            <a:xfrm rot="16200000" flipH="1">
              <a:off x="7015042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119" name="Title 1"/>
            <p:cNvSpPr txBox="1">
              <a:spLocks/>
            </p:cNvSpPr>
            <p:nvPr/>
          </p:nvSpPr>
          <p:spPr bwMode="auto">
            <a:xfrm>
              <a:off x="5948372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83" name="Title 1"/>
            <p:cNvSpPr txBox="1">
              <a:spLocks/>
            </p:cNvSpPr>
            <p:nvPr/>
          </p:nvSpPr>
          <p:spPr>
            <a:xfrm>
              <a:off x="6210311" y="5723402"/>
              <a:ext cx="1504961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MATRIX</a:t>
              </a:r>
            </a:p>
          </p:txBody>
        </p:sp>
        <p:sp>
          <p:nvSpPr>
            <p:cNvPr id="3121" name="Title 1"/>
            <p:cNvSpPr txBox="1">
              <a:spLocks/>
            </p:cNvSpPr>
            <p:nvPr/>
          </p:nvSpPr>
          <p:spPr bwMode="auto">
            <a:xfrm>
              <a:off x="5948372" y="599176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85" name="Title 1"/>
            <p:cNvSpPr txBox="1">
              <a:spLocks/>
            </p:cNvSpPr>
            <p:nvPr/>
          </p:nvSpPr>
          <p:spPr>
            <a:xfrm>
              <a:off x="6210311" y="5991760"/>
              <a:ext cx="1504961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BUBBLE</a:t>
              </a:r>
            </a:p>
          </p:txBody>
        </p:sp>
        <p:sp>
          <p:nvSpPr>
            <p:cNvPr id="3123" name="Title 1"/>
            <p:cNvSpPr txBox="1">
              <a:spLocks/>
            </p:cNvSpPr>
            <p:nvPr/>
          </p:nvSpPr>
          <p:spPr bwMode="auto">
            <a:xfrm>
              <a:off x="5943609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87" name="Title 1"/>
            <p:cNvSpPr txBox="1">
              <a:spLocks/>
            </p:cNvSpPr>
            <p:nvPr/>
          </p:nvSpPr>
          <p:spPr>
            <a:xfrm>
              <a:off x="6203961" y="6277586"/>
              <a:ext cx="150337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STACKING</a:t>
              </a:r>
            </a:p>
          </p:txBody>
        </p:sp>
        <p:sp>
          <p:nvSpPr>
            <p:cNvPr id="3125" name="Title 1"/>
            <p:cNvSpPr txBox="1">
              <a:spLocks/>
            </p:cNvSpPr>
            <p:nvPr/>
          </p:nvSpPr>
          <p:spPr bwMode="auto">
            <a:xfrm>
              <a:off x="5945197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3126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3127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3128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3129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93" name="Title 1"/>
            <p:cNvSpPr txBox="1">
              <a:spLocks/>
            </p:cNvSpPr>
            <p:nvPr/>
          </p:nvSpPr>
          <p:spPr>
            <a:xfrm>
              <a:off x="6199199" y="6542768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SKETCHES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28625" y="938213"/>
            <a:ext cx="264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topics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-4730750" y="618966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pic>
        <p:nvPicPr>
          <p:cNvPr id="64" name="Picture 66" descr="T:\IMAGES\banner.jpg"/>
          <p:cNvPicPr>
            <a:picLocks noChangeAspect="1" noChangeArrowheads="1"/>
          </p:cNvPicPr>
          <p:nvPr/>
        </p:nvPicPr>
        <p:blipFill>
          <a:blip r:embed="rId3" cstate="print"/>
          <a:srcRect t="9677" b="9677"/>
          <a:stretch>
            <a:fillRect/>
          </a:stretch>
        </p:blipFill>
        <p:spPr bwMode="auto">
          <a:xfrm>
            <a:off x="9929850" y="-10633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14375" y="15716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existing conditions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481893" y="18178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BUILDING STATISTICS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714348" y="2273294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depth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478900" y="2521572"/>
            <a:ext cx="4521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BLAST AND PROGRESSIVE COLLAPSE ANALYSIS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17913" y="2992334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breadth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485430" y="3238534"/>
            <a:ext cx="444389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COST AND SCHEDULE ANALYSIS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478900" y="3702054"/>
            <a:ext cx="5521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BLAST AND CONDUCTIVITY ANALYSIS OF CURTAIN WALLS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14348" y="4175279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conclusion</a:t>
            </a:r>
            <a:endParaRPr lang="en-US" altLang="ja-JP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6152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578 L 1.01771 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/>
      <p:bldP spid="70" grpId="0"/>
      <p:bldP spid="71" grpId="0"/>
      <p:bldP spid="72" grpId="0"/>
      <p:bldP spid="73" grpId="0"/>
      <p:bldP spid="81" grpId="0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cost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schedule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curtain wall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breadth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COST ANALYSIS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5786" y="170234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indirect and direct designs will be further analyzed for cost</a:t>
            </a:r>
            <a:endParaRPr kumimoji="1" lang="ja-JP" altLang="en-US"/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3077940" y="959843"/>
          <a:ext cx="5737617" cy="4754880"/>
        </p:xfrm>
        <a:graphic>
          <a:graphicData uri="http://schemas.openxmlformats.org/drawingml/2006/table">
            <a:tbl>
              <a:tblPr/>
              <a:tblGrid>
                <a:gridCol w="1109869"/>
                <a:gridCol w="894648"/>
                <a:gridCol w="857256"/>
                <a:gridCol w="857256"/>
                <a:gridCol w="887859"/>
                <a:gridCol w="1130729"/>
              </a:tblGrid>
              <a:tr h="176696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Existing Conditions: Elevated Slab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Quantity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Unit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Labor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Equipment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5000 psi Concrete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5290.89 yd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111.00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$587,285.46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Placement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5290.89 yd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13.55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4.94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$97,828.00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Reinforcing Steel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1230 tons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990.00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475.00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$1,801,950.00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Formwork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49689 ft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1.55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3.43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$247,451.22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Slab Finishing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198755 ft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0.68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$135,153.40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$2,869,668.08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6696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Redesigned Conditions: Elevated Slab (Indirect Design)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Quantity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Unit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Labor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Equipment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5000 psi Concrete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5290.89 yd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111.00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$587,285.46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Placement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5290.89 yd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13.55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4.94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$97,828.00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Reinforcing Steel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1260 tons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990.00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475.00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1,845,900.00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Formwork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49689 ft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1.55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3.43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$247,451.22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Slab Finishing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198755 ft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0.68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$135,153.40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$2,928,268.08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6696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Difference: Redesign - Existing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$43,950.00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785786" y="4077306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</a:t>
            </a:r>
            <a:r>
              <a:rPr kumimoji="1" lang="en-US" altLang="ja-JP" dirty="0" smtClean="0"/>
              <a:t>xtra 30 tons due to detailin</a:t>
            </a:r>
            <a:r>
              <a:rPr lang="en-US" altLang="ja-JP" dirty="0" smtClean="0"/>
              <a:t>g changes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2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cost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schedule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curtain wall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breadth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COST ANALYSIS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5786" y="407730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two-way slab by direct design hikes the reinforcing steel cost</a:t>
            </a:r>
            <a:endParaRPr kumimoji="1" lang="ja-JP" alt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3085733" y="960136"/>
          <a:ext cx="5729824" cy="4754880"/>
        </p:xfrm>
        <a:graphic>
          <a:graphicData uri="http://schemas.openxmlformats.org/drawingml/2006/table">
            <a:tbl>
              <a:tblPr/>
              <a:tblGrid>
                <a:gridCol w="1109869"/>
                <a:gridCol w="886855"/>
                <a:gridCol w="857256"/>
                <a:gridCol w="857256"/>
                <a:gridCol w="887859"/>
                <a:gridCol w="1130729"/>
              </a:tblGrid>
              <a:tr h="176696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Existing Conditions: Elevated Slab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Quantity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Unit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Labor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Equipment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5000 psi Concrete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5290.89 yd</a:t>
                      </a:r>
                      <a:r>
                        <a:rPr lang="en-US" sz="1200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111.00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$587,285.46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Placement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5290.89 yd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13.55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4.94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$97,828.00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Reinforcing Steel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1230 tons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990.00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475.00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$1,801,950.00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Formwork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49689 ft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1.55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3.43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$247,451.22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Slab Finishing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198755 ft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0.68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$135,153.40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$2,869,668.08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6696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Existing Conditions: Elevated Slab (8” Thick) After Redesign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(Direct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Design)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Quantity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Unit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Labor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Equipment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 Cost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5000 psi Concrete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5290.89 yd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111.00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$587,285.46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Placement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5290.89 yd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13.55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4.94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$97,828.00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Reinforcing Steel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5500 tons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990.00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475.00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$8,057,500.00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Formwork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49689 ft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1.55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3.43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$247,451.22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Slab Finishing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198755 ft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0.68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$135,153.40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有澤太楷書P"/>
                          <a:cs typeface="Times New Roman"/>
                        </a:rPr>
                        <a:t>$9,125,218.08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6696">
                <a:tc gridSpan="5"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Difference: Redesign - Existing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$6,255,550.00 </a:t>
                      </a:r>
                      <a:endParaRPr lang="ja-JP" sz="10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cost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schedule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curtain wall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breadth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COST ANALYSIS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5786" y="4077306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post-tensioned slab increases the cost</a:t>
            </a:r>
            <a:endParaRPr kumimoji="1" lang="ja-JP" altLang="en-US"/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3082193" y="984521"/>
          <a:ext cx="5847524" cy="4572000"/>
        </p:xfrm>
        <a:graphic>
          <a:graphicData uri="http://schemas.openxmlformats.org/drawingml/2006/table">
            <a:tbl>
              <a:tblPr/>
              <a:tblGrid>
                <a:gridCol w="1134753"/>
                <a:gridCol w="998633"/>
                <a:gridCol w="867532"/>
                <a:gridCol w="888859"/>
                <a:gridCol w="801667"/>
                <a:gridCol w="1156080"/>
              </a:tblGrid>
              <a:tr h="162560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Existing Conditions: Elevated Slab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Quantity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Unit Cost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Labor Cost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Equipment Cost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 Cost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5000 psi Concrete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5290.89 yd</a:t>
                      </a:r>
                      <a:r>
                        <a:rPr lang="en-US" sz="1200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111.00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$587,285.46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Placement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5290.89 yd</a:t>
                      </a:r>
                      <a:r>
                        <a:rPr lang="en-US" sz="1200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13.55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4.94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$97,828.00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Reinforcing Steel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1230 tons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990.00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475.00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$1,801,950.00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Formwork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49689 ft</a:t>
                      </a:r>
                      <a:r>
                        <a:rPr lang="en-US" sz="1200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1.55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3.43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$247,451.22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Slab Finishing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198755 ft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0.68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$135,153.40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$2,869,668.08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62560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Redesigned Conditions: PT Slab (Direct Design)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Quantity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Unit Cost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Labor Cost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Equipment Cost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 Cost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5000 psi Concrete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6613.62 yd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111.00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$587,285.46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Placement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6613.62 yd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13.55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4.94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$97,828.00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Reinforcing Steel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500 tons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990.00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475.00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$293,000.00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Prestressing Steel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600 tons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1800.00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475.00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$1,365,000.00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Formwork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62111.3 ft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1.55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3.43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$247,451.22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Slab Finishing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198755 ft</a:t>
                      </a:r>
                      <a:r>
                        <a:rPr lang="en-US" sz="1200" kern="100" baseline="300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0.68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/>
                        <a:ea typeface="MS PGothic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$135,153.40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$2,958,864.00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62560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Difference: Redesign - Existing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$89,195.95 </a:t>
                      </a:r>
                      <a:endParaRPr lang="ja-JP" sz="120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cost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schedule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curtain wall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breadth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COST ANALYSIS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5786" y="177378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comparison of two designs</a:t>
            </a:r>
            <a:endParaRPr kumimoji="1" lang="ja-JP" alt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531619" y="2285992"/>
          <a:ext cx="6080761" cy="1828800"/>
        </p:xfrm>
        <a:graphic>
          <a:graphicData uri="http://schemas.openxmlformats.org/drawingml/2006/table">
            <a:tbl>
              <a:tblPr/>
              <a:tblGrid>
                <a:gridCol w="1436974"/>
                <a:gridCol w="1436974"/>
                <a:gridCol w="1072630"/>
                <a:gridCol w="1202045"/>
                <a:gridCol w="93213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Design Method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Major Cost Contributors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Total Cost of Construction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Difference to Existing Construction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Impact to Overall Project Cost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Indirect Design Method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Reinforcing Steel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$1,801,950.00 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$2,869,668.08 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$43,950.00 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+0.077%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Direct Design Method-PT-Slab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Reinforcing Steel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$293,000.00 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$2,958,864.00 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$89,195.95 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+0.156% 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Prestressing Steel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$1,365,000.00 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Difference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$89,195.92 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$45,245.95 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785786" y="435769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both designs have minimal impact on the overall project volume</a:t>
            </a:r>
            <a:endParaRPr kumimoji="1" lang="ja-JP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785786" y="477418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designs’ impact on the schedule will also be analyzed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65" grpId="0"/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schedule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curtain wall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breadth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SCHEDULE ANALYSIS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5786" y="252809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schedule is broken down into three major zones</a:t>
            </a:r>
            <a:endParaRPr kumimoji="1" lang="ja-JP" altLang="en-US"/>
          </a:p>
        </p:txBody>
      </p:sp>
      <p:pic>
        <p:nvPicPr>
          <p:cNvPr id="71" name="Picture 7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785786" y="322005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 task in one zone is completed and then the next zone’s task will commence 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schedule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curtain wall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breadth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SCHEDULE ANALYSIS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5786" y="1791629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summary of schedule change</a:t>
            </a:r>
            <a:endParaRPr kumimoji="1" lang="ja-JP" alt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537335" y="2295084"/>
          <a:ext cx="6069330" cy="914400"/>
        </p:xfrm>
        <a:graphic>
          <a:graphicData uri="http://schemas.openxmlformats.org/drawingml/2006/table">
            <a:tbl>
              <a:tblPr/>
              <a:tblGrid>
                <a:gridCol w="2023110"/>
                <a:gridCol w="2023110"/>
                <a:gridCol w="20231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 dirty="0" smtClean="0">
                          <a:latin typeface="Times New Roman"/>
                          <a:ea typeface="ＭＳ 明朝"/>
                          <a:cs typeface="Times New Roman"/>
                        </a:rPr>
                        <a:t>Area A Work </a:t>
                      </a:r>
                      <a:r>
                        <a:rPr lang="en-US" sz="1200" i="1" kern="0" dirty="0">
                          <a:latin typeface="Times New Roman"/>
                          <a:ea typeface="ＭＳ 明朝"/>
                          <a:cs typeface="Times New Roman"/>
                        </a:rPr>
                        <a:t>Days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/>
                          <a:ea typeface="ＭＳ 明朝"/>
                          <a:cs typeface="Times New Roman"/>
                        </a:rPr>
                        <a:t>Original Schedule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137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/>
                          <a:ea typeface="ＭＳ 明朝"/>
                          <a:cs typeface="Times New Roman"/>
                        </a:rPr>
                        <a:t>Indirect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138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-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 dirty="0" smtClean="0">
                          <a:latin typeface="Times New Roman"/>
                          <a:ea typeface="ＭＳ 明朝"/>
                          <a:cs typeface="Times New Roman"/>
                        </a:rPr>
                        <a:t>Direct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-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165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latin typeface="Times New Roman"/>
                          <a:ea typeface="ＭＳ 明朝"/>
                          <a:cs typeface="Times New Roman"/>
                        </a:rPr>
                        <a:t>Difference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-1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-28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537335" y="3495236"/>
          <a:ext cx="6069330" cy="914400"/>
        </p:xfrm>
        <a:graphic>
          <a:graphicData uri="http://schemas.openxmlformats.org/drawingml/2006/table">
            <a:tbl>
              <a:tblPr/>
              <a:tblGrid>
                <a:gridCol w="2023110"/>
                <a:gridCol w="2023110"/>
                <a:gridCol w="20231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 dirty="0" smtClean="0">
                          <a:latin typeface="Times New Roman"/>
                          <a:ea typeface="ＭＳ 明朝"/>
                          <a:cs typeface="Times New Roman"/>
                        </a:rPr>
                        <a:t>Area B Work </a:t>
                      </a:r>
                      <a:r>
                        <a:rPr lang="en-US" sz="1200" i="1" kern="0" dirty="0">
                          <a:latin typeface="Times New Roman"/>
                          <a:ea typeface="ＭＳ 明朝"/>
                          <a:cs typeface="Times New Roman"/>
                        </a:rPr>
                        <a:t>Days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/>
                          <a:ea typeface="ＭＳ 明朝"/>
                          <a:cs typeface="Times New Roman"/>
                        </a:rPr>
                        <a:t>Original Schedule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89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/>
                          <a:ea typeface="ＭＳ 明朝"/>
                          <a:cs typeface="Times New Roman"/>
                        </a:rPr>
                        <a:t>Indirect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87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-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 dirty="0" smtClean="0">
                          <a:latin typeface="Times New Roman"/>
                          <a:ea typeface="ＭＳ 明朝"/>
                          <a:cs typeface="Times New Roman"/>
                        </a:rPr>
                        <a:t>Direct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-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107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ＭＳ 明朝"/>
                          <a:cs typeface="Times New Roman"/>
                        </a:rPr>
                        <a:t>Difference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+2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-18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785786" y="458110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post-tensioned design delays the project by 46 days</a:t>
            </a:r>
            <a:endParaRPr kumimoji="1" lang="ja-JP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785786" y="500972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increasing the amount of reinforcement is the better choice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69" grpId="0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schedule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curtain wall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breadth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CURTAIN WALL DESIGN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5786" y="2841965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existing curtain wall will be analyzed against blast loads as per ASTM F 2248-03</a:t>
            </a:r>
            <a:endParaRPr kumimoji="1" lang="ja-JP" altLang="en-US"/>
          </a:p>
        </p:txBody>
      </p:sp>
      <p:pic>
        <p:nvPicPr>
          <p:cNvPr id="75" name="Picture 74"/>
          <p:cNvPicPr/>
          <p:nvPr/>
        </p:nvPicPr>
        <p:blipFill>
          <a:blip r:embed="rId3"/>
          <a:srcRect l="29006" t="24594" r="26870" b="15745"/>
          <a:stretch>
            <a:fillRect/>
          </a:stretch>
        </p:blipFill>
        <p:spPr bwMode="auto">
          <a:xfrm>
            <a:off x="6000760" y="2282387"/>
            <a:ext cx="2620633" cy="221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785786" y="355973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two alternatives were also designed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schedule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curtain wall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breadth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CURTAIN WALL DESIGN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5786" y="2115443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summary of analysis and design</a:t>
            </a:r>
            <a:endParaRPr kumimoji="1" lang="ja-JP" alt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537335" y="2702478"/>
          <a:ext cx="6069330" cy="1463040"/>
        </p:xfrm>
        <a:graphic>
          <a:graphicData uri="http://schemas.openxmlformats.org/drawingml/2006/table">
            <a:tbl>
              <a:tblPr/>
              <a:tblGrid>
                <a:gridCol w="2023110"/>
                <a:gridCol w="2023110"/>
                <a:gridCol w="20231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latin typeface="Times New Roman"/>
                          <a:ea typeface="ＭＳ 明朝"/>
                          <a:cs typeface="Times New Roman"/>
                        </a:rPr>
                        <a:t>Glass Type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/>
                          <a:ea typeface="ＭＳ 明朝"/>
                          <a:cs typeface="Times New Roman"/>
                        </a:rPr>
                        <a:t>Load Resistance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/>
                          <a:ea typeface="ＭＳ 明朝"/>
                          <a:cs typeface="Times New Roman"/>
                        </a:rPr>
                        <a:t>Maximum Charge Capacity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1/4” THK, Heat Strengthened, 1 Lite, Existing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98 PSF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100 </a:t>
                      </a:r>
                      <a:r>
                        <a:rPr lang="en-US" sz="1200" kern="0" dirty="0" err="1">
                          <a:latin typeface="Times New Roman"/>
                          <a:ea typeface="ＭＳ 明朝"/>
                          <a:cs typeface="Times New Roman"/>
                        </a:rPr>
                        <a:t>lb</a:t>
                      </a:r>
                      <a:r>
                        <a:rPr lang="en-US" sz="1200" kern="0" baseline="-25000" dirty="0" err="1">
                          <a:latin typeface="Times New Roman"/>
                          <a:ea typeface="ＭＳ 明朝"/>
                          <a:cs typeface="Times New Roman"/>
                        </a:rPr>
                        <a:t>TNT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1/4” THK, Heat Strengthened, 2 </a:t>
                      </a:r>
                      <a:r>
                        <a:rPr lang="en-US" sz="1200" kern="0" dirty="0" err="1">
                          <a:latin typeface="Times New Roman"/>
                          <a:ea typeface="ＭＳ 明朝"/>
                          <a:cs typeface="Times New Roman"/>
                        </a:rPr>
                        <a:t>Lite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195 PSF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300 </a:t>
                      </a:r>
                      <a:r>
                        <a:rPr lang="en-US" sz="1200" kern="0" dirty="0" err="1">
                          <a:latin typeface="Times New Roman"/>
                          <a:ea typeface="ＭＳ 明朝"/>
                          <a:cs typeface="Times New Roman"/>
                        </a:rPr>
                        <a:t>lb</a:t>
                      </a:r>
                      <a:r>
                        <a:rPr lang="en-US" sz="1200" kern="0" baseline="-25000" dirty="0" err="1">
                          <a:latin typeface="Times New Roman"/>
                          <a:ea typeface="ＭＳ 明朝"/>
                          <a:cs typeface="Times New Roman"/>
                        </a:rPr>
                        <a:t>TNT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1/4” THK Fully Tempered, 1 Lite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217 PSF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400 lb</a:t>
                      </a:r>
                      <a:r>
                        <a:rPr lang="en-US" sz="1200" kern="0" baseline="-25000">
                          <a:latin typeface="Times New Roman"/>
                          <a:ea typeface="ＭＳ 明朝"/>
                          <a:cs typeface="Times New Roman"/>
                        </a:rPr>
                        <a:t>TNT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ＭＳ 明朝"/>
                          <a:cs typeface="Times New Roman"/>
                        </a:rPr>
                        <a:t>Demand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latin typeface="Times New Roman"/>
                          <a:ea typeface="ＭＳ 明朝"/>
                          <a:cs typeface="Times New Roman"/>
                        </a:rPr>
                        <a:t>98 PSF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latin typeface="Times New Roman"/>
                          <a:ea typeface="ＭＳ 明朝"/>
                          <a:cs typeface="Times New Roman"/>
                        </a:rPr>
                        <a:t>100 </a:t>
                      </a:r>
                      <a:r>
                        <a:rPr lang="en-US" sz="1200" b="1" kern="0" dirty="0" err="1">
                          <a:latin typeface="Times New Roman"/>
                          <a:ea typeface="ＭＳ 明朝"/>
                          <a:cs typeface="Times New Roman"/>
                        </a:rPr>
                        <a:t>lb</a:t>
                      </a:r>
                      <a:r>
                        <a:rPr lang="en-US" sz="1200" b="1" kern="0" baseline="-25000" dirty="0" err="1">
                          <a:latin typeface="Times New Roman"/>
                          <a:ea typeface="ＭＳ 明朝"/>
                          <a:cs typeface="Times New Roman"/>
                        </a:rPr>
                        <a:t>TNT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785786" y="441699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thermal conductivity analysis was also conducted for these designs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schedule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curtain wall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breadth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CURTAIN WALL DESIGN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5786" y="150017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conductive properties of heat strengthened, 1 </a:t>
            </a:r>
            <a:r>
              <a:rPr lang="en-US" altLang="ja-JP" dirty="0" err="1" smtClean="0"/>
              <a:t>lite</a:t>
            </a:r>
            <a:r>
              <a:rPr lang="en-US" altLang="ja-JP" dirty="0" smtClean="0"/>
              <a:t> curtain wall</a:t>
            </a:r>
            <a:endParaRPr kumimoji="1" lang="ja-JP" altLang="en-US"/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2774950" y="1874567"/>
          <a:ext cx="3594100" cy="859536"/>
        </p:xfrm>
        <a:graphic>
          <a:graphicData uri="http://schemas.openxmlformats.org/drawingml/2006/table">
            <a:tbl>
              <a:tblPr/>
              <a:tblGrid>
                <a:gridCol w="1473200"/>
                <a:gridCol w="1130300"/>
                <a:gridCol w="9906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ja-JP" sz="1050" kern="100">
                        <a:latin typeface="Calibri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Summer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Winter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∑R (hr*ft</a:t>
                      </a:r>
                      <a:r>
                        <a:rPr lang="en-US" sz="1200" i="1" kern="0" baseline="300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2</a:t>
                      </a: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*°F/BTU)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0.97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0.89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U (BTU/hr*ft2*°F)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1.03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1.13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Q (BTU/hr) per panel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275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873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785786" y="287294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conductive properties of heat strengthened, 2 </a:t>
            </a:r>
            <a:r>
              <a:rPr lang="en-US" altLang="ja-JP" dirty="0" err="1" smtClean="0"/>
              <a:t>lite</a:t>
            </a:r>
            <a:r>
              <a:rPr lang="en-US" altLang="ja-JP" dirty="0" smtClean="0"/>
              <a:t> curtain wall</a:t>
            </a:r>
            <a:endParaRPr kumimoji="1" lang="ja-JP" altLang="en-US"/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2774950" y="3251372"/>
          <a:ext cx="3594100" cy="859536"/>
        </p:xfrm>
        <a:graphic>
          <a:graphicData uri="http://schemas.openxmlformats.org/drawingml/2006/table">
            <a:tbl>
              <a:tblPr/>
              <a:tblGrid>
                <a:gridCol w="1473200"/>
                <a:gridCol w="1130300"/>
                <a:gridCol w="9906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ja-JP" sz="1050" kern="100">
                        <a:latin typeface="Calibri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Summer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Winter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∑R (hr*ft</a:t>
                      </a:r>
                      <a:r>
                        <a:rPr lang="en-US" sz="1200" i="1" kern="0" baseline="300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2</a:t>
                      </a: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*°F/BTU)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1.8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2.06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U (BTU/hr*ft2*°F)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0.56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0.49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Q (BTU/hr) per panel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149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378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2774950" y="4671040"/>
          <a:ext cx="3594100" cy="859536"/>
        </p:xfrm>
        <a:graphic>
          <a:graphicData uri="http://schemas.openxmlformats.org/drawingml/2006/table">
            <a:tbl>
              <a:tblPr/>
              <a:tblGrid>
                <a:gridCol w="1473200"/>
                <a:gridCol w="1130300"/>
                <a:gridCol w="9906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ja-JP" sz="1050" kern="100">
                        <a:latin typeface="Calibri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Summer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Winter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∑R (hr*ft</a:t>
                      </a:r>
                      <a:r>
                        <a:rPr lang="en-US" sz="1200" i="1" kern="0" baseline="300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2</a:t>
                      </a: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*°F/BTU)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4.43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4.35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U (BTU/hr*ft2*°F)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0.23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0.23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Q (BTU/hr) per panel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61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177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785786" y="42446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conductive properties of fully tempered, 1 </a:t>
            </a:r>
            <a:r>
              <a:rPr lang="en-US" altLang="ja-JP" dirty="0" err="1" smtClean="0"/>
              <a:t>lite</a:t>
            </a:r>
            <a:r>
              <a:rPr lang="en-US" altLang="ja-JP" dirty="0" smtClean="0"/>
              <a:t> curtain wall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schedule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curtain wall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breadth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CURTAIN WALL DESIGN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5786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cost per square foot by curtain wall construction type</a:t>
            </a:r>
            <a:endParaRPr kumimoji="1" lang="ja-JP" altLang="en-US"/>
          </a:p>
        </p:txBody>
      </p:sp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1537335" y="2714620"/>
          <a:ext cx="6069330" cy="731520"/>
        </p:xfrm>
        <a:graphic>
          <a:graphicData uri="http://schemas.openxmlformats.org/drawingml/2006/table">
            <a:tbl>
              <a:tblPr/>
              <a:tblGrid>
                <a:gridCol w="3034665"/>
                <a:gridCol w="303466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latin typeface="Times New Roman"/>
                          <a:ea typeface="ＭＳ 明朝"/>
                          <a:cs typeface="Times New Roman"/>
                        </a:rPr>
                        <a:t>Glass Type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0">
                          <a:latin typeface="Times New Roman"/>
                          <a:ea typeface="ＭＳ 明朝"/>
                          <a:cs typeface="Times New Roman"/>
                        </a:rPr>
                        <a:t>Cost per square foot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1/4” THK, Heat Strengthened, 1 Lite, Existing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$5.30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1/4” THK, Heat Strengthened, 2 Lite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ＭＳ 明朝"/>
                          <a:cs typeface="Times New Roman"/>
                        </a:rPr>
                        <a:t>$10.60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1/4” THK Fully Tempered, 1 </a:t>
                      </a:r>
                      <a:r>
                        <a:rPr lang="en-US" sz="1200" kern="0" dirty="0" err="1">
                          <a:latin typeface="Times New Roman"/>
                          <a:ea typeface="ＭＳ 明朝"/>
                          <a:cs typeface="Times New Roman"/>
                        </a:rPr>
                        <a:t>Lite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ＭＳ 明朝"/>
                          <a:cs typeface="Times New Roman"/>
                        </a:rPr>
                        <a:t>$16.95</a:t>
                      </a:r>
                      <a:endParaRPr lang="ja-JP" sz="1050" kern="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785786" y="370261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considering the blast resistance, thermal properties, and the cost, fully tempered 1 </a:t>
            </a:r>
            <a:r>
              <a:rPr lang="en-US" altLang="ja-JP" dirty="0" err="1" smtClean="0"/>
              <a:t>lite</a:t>
            </a:r>
            <a:r>
              <a:rPr lang="en-US" altLang="ja-JP" dirty="0" smtClean="0"/>
              <a:t> construction is the best choice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architecture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structure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l &amp; 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mechanical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existing conditions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59" name="Picture 22"/>
          <p:cNvPicPr>
            <a:picLocks noChangeAspect="1" noChangeArrowheads="1"/>
          </p:cNvPicPr>
          <p:nvPr/>
        </p:nvPicPr>
        <p:blipFill>
          <a:blip r:embed="rId3"/>
          <a:srcRect l="14778" t="25058" r="12943" b="37355"/>
          <a:stretch>
            <a:fillRect/>
          </a:stretch>
        </p:blipFill>
        <p:spPr bwMode="auto">
          <a:xfrm>
            <a:off x="1000100" y="2071678"/>
            <a:ext cx="70288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929961" y="1806708"/>
            <a:ext cx="264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view from the south east</a:t>
            </a:r>
            <a:endParaRPr lang="en-US" altLang="ja-JP" sz="1400" dirty="0">
              <a:latin typeface="Calibri" pitchFamily="3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447440" y="4530444"/>
            <a:ext cx="26432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 smtClean="0">
                <a:latin typeface="Calibri" pitchFamily="34" charset="0"/>
              </a:rPr>
              <a:t>source: turner construction company</a:t>
            </a:r>
            <a:endParaRPr lang="en-US" altLang="ja-JP" sz="1200" dirty="0">
              <a:latin typeface="Calibri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construction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4" grpId="0"/>
      <p:bldP spid="64" grpId="1"/>
      <p:bldP spid="65" grpId="0"/>
      <p:bldP spid="6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recommendation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closing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curtain wall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conclusion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RECOMMENDATIONS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5786" y="2151869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existing structural system is more than adequate to mitigate a collapse situation</a:t>
            </a:r>
            <a:endParaRPr kumimoji="1" lang="ja-JP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785786" y="286286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 </a:t>
            </a:r>
            <a:r>
              <a:rPr lang="en-US" altLang="ja-JP" dirty="0" err="1" smtClean="0"/>
              <a:t>lite</a:t>
            </a:r>
            <a:r>
              <a:rPr lang="en-US" altLang="ja-JP" dirty="0" smtClean="0"/>
              <a:t>, fully tempered curtain wall will provide better thermal properties for the building as well as resist a 400 lb charge</a:t>
            </a:r>
            <a:endParaRPr kumimoji="1" lang="ja-JP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785786" y="3577240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analysis and design conducted in this thesis is not meant to save the structure but to save lives, other precautionary measures must be taken 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0" grpId="0"/>
      <p:bldP spid="62" grpId="0"/>
      <p:bldP spid="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recommendation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closing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curtain wall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conclusion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CLOSING REMARKS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5786" y="257174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Thank you to</a:t>
            </a:r>
            <a:endParaRPr kumimoji="1" lang="ja-JP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938186" y="300037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Pennsylvania State University Architectural Engineering Department</a:t>
            </a:r>
            <a:endParaRPr kumimoji="1" lang="ja-JP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939053" y="341685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Turner Construction Company</a:t>
            </a:r>
            <a:endParaRPr kumimoji="1" lang="ja-JP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939053" y="384548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My family and friends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62" grpId="0"/>
      <p:bldP spid="64" grpId="0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6" descr="T:\IMAGES\banner.jpg"/>
          <p:cNvPicPr>
            <a:picLocks noChangeAspect="1" noChangeArrowheads="1"/>
          </p:cNvPicPr>
          <p:nvPr/>
        </p:nvPicPr>
        <p:blipFill>
          <a:blip r:embed="rId2"/>
          <a:srcRect t="9677" b="9677"/>
          <a:stretch>
            <a:fillRect/>
          </a:stretch>
        </p:blipFill>
        <p:spPr bwMode="auto">
          <a:xfrm>
            <a:off x="0" y="2428868"/>
            <a:ext cx="91440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architecture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structure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l &amp; 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mechanical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existing conditions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construction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263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ARCHITECTURE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5786" y="185736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six story general hospital – 340,000 square feet</a:t>
            </a:r>
            <a:endParaRPr kumimoji="1" lang="ja-JP" altLang="en-US"/>
          </a:p>
        </p:txBody>
      </p:sp>
      <p:pic>
        <p:nvPicPr>
          <p:cNvPr id="51202" name="Picture 10"/>
          <p:cNvPicPr>
            <a:picLocks noChangeAspect="1" noChangeArrowheads="1"/>
          </p:cNvPicPr>
          <p:nvPr/>
        </p:nvPicPr>
        <p:blipFill>
          <a:blip r:embed="rId3"/>
          <a:srcRect l="24651" t="25754" r="41537" b="20155"/>
          <a:stretch>
            <a:fillRect/>
          </a:stretch>
        </p:blipFill>
        <p:spPr bwMode="auto">
          <a:xfrm>
            <a:off x="4929190" y="1285860"/>
            <a:ext cx="32278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785786" y="330690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masonry and curtain wall façade </a:t>
            </a:r>
            <a:endParaRPr kumimoji="1" lang="ja-JP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785786" y="254187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houses multiple hospital functions</a:t>
            </a:r>
            <a:endParaRPr kumimoji="1" lang="ja-JP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785786" y="2930233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flat roof – ballasted and adhered</a:t>
            </a:r>
            <a:endParaRPr kumimoji="1" lang="ja-JP" altLang="en-US"/>
          </a:p>
        </p:txBody>
      </p:sp>
      <p:pic>
        <p:nvPicPr>
          <p:cNvPr id="51203" name="Picture 16"/>
          <p:cNvPicPr>
            <a:picLocks noChangeAspect="1" noChangeArrowheads="1"/>
          </p:cNvPicPr>
          <p:nvPr/>
        </p:nvPicPr>
        <p:blipFill>
          <a:blip r:embed="rId4" cstate="print"/>
          <a:srcRect l="21310" t="18562" r="6972" b="44260"/>
          <a:stretch>
            <a:fillRect/>
          </a:stretch>
        </p:blipFill>
        <p:spPr bwMode="auto">
          <a:xfrm>
            <a:off x="214282" y="4275865"/>
            <a:ext cx="3382816" cy="109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9"/>
          <p:cNvPicPr>
            <a:picLocks noChangeAspect="1" noChangeArrowheads="1"/>
          </p:cNvPicPr>
          <p:nvPr/>
        </p:nvPicPr>
        <p:blipFill>
          <a:blip r:embed="rId5"/>
          <a:srcRect l="27699" t="35500" r="13214" b="42197"/>
          <a:stretch>
            <a:fillRect/>
          </a:stretch>
        </p:blipFill>
        <p:spPr bwMode="auto">
          <a:xfrm>
            <a:off x="3778282" y="4143380"/>
            <a:ext cx="53657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14282" y="5429264"/>
            <a:ext cx="264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east elevation</a:t>
            </a:r>
            <a:endParaRPr lang="en-US" altLang="ja-JP" sz="1400" dirty="0">
              <a:latin typeface="Calibri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786182" y="5428021"/>
            <a:ext cx="264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south elevation</a:t>
            </a:r>
            <a:endParaRPr lang="en-US" altLang="ja-JP" sz="1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4" grpId="0"/>
      <p:bldP spid="75" grpId="2"/>
      <p:bldP spid="7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architecture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structure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l &amp; 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mechanical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existing conditions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construction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263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STRUCTURE</a:t>
            </a:r>
            <a:endParaRPr lang="en-US" altLang="ja-JP" dirty="0">
              <a:latin typeface="Calibri" pitchFamily="34" charset="0"/>
            </a:endParaRPr>
          </a:p>
        </p:txBody>
      </p:sp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/>
          <a:stretch>
            <a:fillRect/>
          </a:stretch>
        </p:blipFill>
        <p:spPr bwMode="auto">
          <a:xfrm>
            <a:off x="4857752" y="2143116"/>
            <a:ext cx="3512110" cy="299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785786" y="2052195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combination of concrete moment frame and shear walls</a:t>
            </a:r>
            <a:endParaRPr kumimoji="1" lang="ja-JP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785786" y="2782669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spread footing foundations &gt;10’ below grade</a:t>
            </a:r>
            <a:endParaRPr kumimoji="1" lang="ja-JP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785786" y="3497049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(100) 24” x 24” columns</a:t>
            </a:r>
            <a:endParaRPr kumimoji="1" lang="ja-JP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785786" y="3925677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typical bay is 27’ x 27’</a:t>
            </a:r>
            <a:endParaRPr kumimoji="1" lang="ja-JP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785786" y="4354305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two way flat slab</a:t>
            </a:r>
            <a:endParaRPr kumimoji="1" lang="ja-JP" altLang="en-US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715008" y="5143512"/>
            <a:ext cx="264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>
                <a:latin typeface="Calibri" pitchFamily="34" charset="0"/>
              </a:rPr>
              <a:t>ground floor plan</a:t>
            </a:r>
            <a:endParaRPr lang="en-US" altLang="ja-JP" sz="1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/>
      <p:bldP spid="78" grpId="0"/>
      <p:bldP spid="79" grpId="0"/>
      <p:bldP spid="80" grpId="0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architecture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structure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l &amp; e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mechanical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existing conditions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construction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2876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LIGHTING AND ELECTRICAL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5786" y="178592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utilizes 480/277V 3</a:t>
            </a:r>
            <a:r>
              <a:rPr lang="el-GR" altLang="ja-JP" dirty="0" smtClean="0"/>
              <a:t>Φ</a:t>
            </a:r>
            <a:r>
              <a:rPr lang="en-US" altLang="ja-JP" dirty="0" smtClean="0"/>
              <a:t> 4 wire and 208/120V 3</a:t>
            </a:r>
            <a:r>
              <a:rPr lang="el-GR" altLang="ja-JP" dirty="0" smtClean="0"/>
              <a:t>Φ</a:t>
            </a:r>
            <a:r>
              <a:rPr lang="en-US" altLang="ja-JP" dirty="0" smtClean="0"/>
              <a:t> 4 wire system</a:t>
            </a:r>
            <a:endParaRPr kumimoji="1" lang="ja-JP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785786" y="251640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all mechanical and medical equipment linked to 480/277V</a:t>
            </a:r>
            <a:endParaRPr kumimoji="1" lang="ja-JP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785786" y="323078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lighting fixtures linked to 208/120V with electronic type ballasts at 95% PF</a:t>
            </a:r>
            <a:endParaRPr kumimoji="1" lang="ja-JP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785786" y="4162863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time switches provided for all exterior lighting</a:t>
            </a:r>
            <a:endParaRPr kumimoji="1" lang="ja-JP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785786" y="4865101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two 1500kW diesel engine generators</a:t>
            </a:r>
            <a:endParaRPr kumimoji="1" lang="ja-JP" altLang="en-US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072198" y="5000636"/>
            <a:ext cx="264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>
                <a:latin typeface="Calibri" pitchFamily="34" charset="0"/>
              </a:rPr>
              <a:t>power riser diagram</a:t>
            </a:r>
            <a:endParaRPr lang="en-US" altLang="ja-JP" sz="1400" dirty="0">
              <a:latin typeface="Calibri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 l="7291" t="13333" r="8854" b="5833"/>
          <a:stretch>
            <a:fillRect/>
          </a:stretch>
        </p:blipFill>
        <p:spPr bwMode="auto">
          <a:xfrm>
            <a:off x="4643438" y="2000240"/>
            <a:ext cx="42686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/>
      <p:bldP spid="78" grpId="0"/>
      <p:bldP spid="79" grpId="0"/>
      <p:bldP spid="80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architecture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structure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l &amp; 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latin typeface="+mj-lt"/>
                  <a:ea typeface="+mj-ea"/>
                  <a:cs typeface="+mj-cs"/>
                </a:rPr>
                <a:t>mechanical</a:t>
              </a:r>
              <a:endParaRPr lang="en-US" sz="1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existing conditions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construction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2876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MECHANICAL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5786" y="178592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seven rooftop VAV-AHU</a:t>
            </a:r>
            <a:endParaRPr kumimoji="1" lang="ja-JP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785786" y="2211165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water-cooled chiller, cooling tower, and steam boiler are also located on the rooftop</a:t>
            </a:r>
            <a:endParaRPr kumimoji="1" lang="ja-JP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785786" y="322005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</a:t>
            </a:r>
            <a:r>
              <a:rPr lang="en-US" altLang="ja-JP" dirty="0" smtClean="0"/>
              <a:t>ot and cold water provided to all toilets, examination and operation rooms, and kitchen</a:t>
            </a:r>
            <a:endParaRPr kumimoji="1" lang="ja-JP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785786" y="4162863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</a:t>
            </a:r>
            <a:r>
              <a:rPr lang="en-US" altLang="ja-JP" dirty="0" smtClean="0"/>
              <a:t>lectrical duct heating provided in all rooms and hallways </a:t>
            </a:r>
            <a:endParaRPr kumimoji="1" lang="ja-JP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785786" y="4865101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mechanical systems connected to generators</a:t>
            </a:r>
            <a:endParaRPr kumimoji="1" lang="ja-JP" altLang="en-US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072198" y="5000636"/>
            <a:ext cx="264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>
                <a:latin typeface="Calibri" pitchFamily="34" charset="0"/>
              </a:rPr>
              <a:t>mechanical roof plan</a:t>
            </a:r>
            <a:endParaRPr lang="en-US" altLang="ja-JP" sz="1400" dirty="0">
              <a:latin typeface="Calibri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34375" t="15000" r="17708" b="8333"/>
          <a:stretch>
            <a:fillRect/>
          </a:stretch>
        </p:blipFill>
        <p:spPr bwMode="auto">
          <a:xfrm>
            <a:off x="5000628" y="1357298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/>
      <p:bldP spid="78" grpId="0"/>
      <p:bldP spid="79" grpId="0"/>
      <p:bldP spid="80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architecture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structure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l &amp; 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mechanical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existing conditions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construction</a:t>
            </a:r>
            <a:endParaRPr lang="en-US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2876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CONSTRUCTION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5786" y="2151869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december</a:t>
            </a:r>
            <a:r>
              <a:rPr lang="en-US" altLang="ja-JP" dirty="0" smtClean="0"/>
              <a:t> 2005 – </a:t>
            </a:r>
            <a:r>
              <a:rPr lang="en-US" altLang="ja-JP" dirty="0" err="1" smtClean="0"/>
              <a:t>july</a:t>
            </a:r>
            <a:r>
              <a:rPr lang="en-US" altLang="ja-JP" dirty="0" smtClean="0"/>
              <a:t> 2008</a:t>
            </a:r>
            <a:endParaRPr kumimoji="1" lang="ja-JP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785786" y="257710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design-build</a:t>
            </a:r>
            <a:endParaRPr kumimoji="1" lang="ja-JP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785786" y="3014489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g</a:t>
            </a:r>
            <a:r>
              <a:rPr lang="en-US" altLang="ja-JP" dirty="0" smtClean="0"/>
              <a:t>uaranteed maximum price set at $68,000,000 by the Turner Construction Company</a:t>
            </a:r>
            <a:endParaRPr kumimoji="1" lang="ja-JP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785786" y="400586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ground broken with 70% completion of construction documents</a:t>
            </a:r>
            <a:endParaRPr kumimoji="1" lang="ja-JP" altLang="en-US"/>
          </a:p>
        </p:txBody>
      </p:sp>
      <p:pic>
        <p:nvPicPr>
          <p:cNvPr id="55298" name="Picture 25"/>
          <p:cNvPicPr>
            <a:picLocks noChangeAspect="1" noChangeArrowheads="1"/>
          </p:cNvPicPr>
          <p:nvPr/>
        </p:nvPicPr>
        <p:blipFill>
          <a:blip r:embed="rId3"/>
          <a:srcRect l="15215" t="31555" r="12489" b="15985"/>
          <a:stretch>
            <a:fillRect/>
          </a:stretch>
        </p:blipFill>
        <p:spPr bwMode="auto">
          <a:xfrm>
            <a:off x="4500562" y="2428868"/>
            <a:ext cx="42957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235856" y="4357694"/>
            <a:ext cx="26432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 smtClean="0">
                <a:latin typeface="Calibri" pitchFamily="34" charset="0"/>
              </a:rPr>
              <a:t>source: turner construction company</a:t>
            </a:r>
            <a:endParaRPr lang="en-US" altLang="ja-JP" sz="12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/>
      <p:bldP spid="78" grpId="0"/>
      <p:bldP spid="79" grpId="0"/>
      <p:bldP spid="80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71438" y="5715000"/>
            <a:ext cx="9215438" cy="1216025"/>
            <a:chOff x="-71470" y="5718638"/>
            <a:chExt cx="9215502" cy="1216346"/>
          </a:xfrm>
        </p:grpSpPr>
        <p:sp>
          <p:nvSpPr>
            <p:cNvPr id="73" name="Rectangle 72"/>
            <p:cNvSpPr/>
            <p:nvPr/>
          </p:nvSpPr>
          <p:spPr>
            <a:xfrm>
              <a:off x="-32" y="5786919"/>
              <a:ext cx="2714644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TextBox 73"/>
            <p:cNvSpPr txBox="1">
              <a:spLocks noChangeArrowheads="1"/>
            </p:cNvSpPr>
            <p:nvPr/>
          </p:nvSpPr>
          <p:spPr bwMode="auto">
            <a:xfrm>
              <a:off x="-71470" y="5728166"/>
              <a:ext cx="1643074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HIROKI OTA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-32" y="5929832"/>
              <a:ext cx="271464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-32" y="6715851"/>
              <a:ext cx="27146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1000082" y="6787308"/>
              <a:ext cx="142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xtBox 96"/>
            <p:cNvSpPr txBox="1">
              <a:spLocks noChangeArrowheads="1"/>
            </p:cNvSpPr>
            <p:nvPr/>
          </p:nvSpPr>
          <p:spPr bwMode="auto">
            <a:xfrm>
              <a:off x="-71470" y="6675546"/>
              <a:ext cx="12144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>
                  <a:latin typeface="Calibri" pitchFamily="34" charset="0"/>
                </a:rPr>
                <a:t>presentation ver. 2.0</a:t>
              </a:r>
              <a:endParaRPr lang="ja-JP" altLang="en-US" sz="900">
                <a:latin typeface="Calibri" pitchFamily="34" charset="0"/>
              </a:endParaRPr>
            </a:p>
          </p:txBody>
        </p:sp>
        <p:sp>
          <p:nvSpPr>
            <p:cNvPr id="4112" name="TextBox 97"/>
            <p:cNvSpPr txBox="1">
              <a:spLocks noChangeArrowheads="1"/>
            </p:cNvSpPr>
            <p:nvPr/>
          </p:nvSpPr>
          <p:spPr bwMode="auto">
            <a:xfrm>
              <a:off x="1509843" y="6357958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Last </a:t>
              </a:r>
              <a:r>
                <a:rPr lang="en-US" altLang="ja-JP" sz="800" dirty="0" smtClean="0">
                  <a:latin typeface="Calibri" pitchFamily="34" charset="0"/>
                </a:rPr>
                <a:t>update 12 APR. </a:t>
              </a:r>
              <a:r>
                <a:rPr lang="en-US" altLang="ja-JP" sz="800" dirty="0">
                  <a:latin typeface="Calibri" pitchFamily="34" charset="0"/>
                </a:rPr>
                <a:t>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3" name="TextBox 98"/>
            <p:cNvSpPr txBox="1">
              <a:spLocks noChangeArrowheads="1"/>
            </p:cNvSpPr>
            <p:nvPr/>
          </p:nvSpPr>
          <p:spPr bwMode="auto">
            <a:xfrm>
              <a:off x="1369933" y="6500834"/>
              <a:ext cx="15001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 dirty="0">
                  <a:latin typeface="Calibri" pitchFamily="34" charset="0"/>
                </a:rPr>
                <a:t>Copyright © Hiroki Ota 2009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4114" name="TextBox 99"/>
            <p:cNvSpPr txBox="1">
              <a:spLocks noChangeArrowheads="1"/>
            </p:cNvSpPr>
            <p:nvPr/>
          </p:nvSpPr>
          <p:spPr bwMode="auto">
            <a:xfrm>
              <a:off x="-71470" y="6000768"/>
              <a:ext cx="2786069" cy="33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 err="1">
                  <a:latin typeface="Calibri" pitchFamily="34" charset="0"/>
                </a:rPr>
                <a:t>monongalia</a:t>
              </a:r>
              <a:r>
                <a:rPr lang="en-US" altLang="ja-JP" sz="1600" dirty="0">
                  <a:latin typeface="Calibri" pitchFamily="34" charset="0"/>
                </a:rPr>
                <a:t> general hospital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4115" name="TextBox 100"/>
            <p:cNvSpPr txBox="1">
              <a:spLocks noChangeArrowheads="1"/>
            </p:cNvSpPr>
            <p:nvPr/>
          </p:nvSpPr>
          <p:spPr bwMode="auto">
            <a:xfrm>
              <a:off x="2047858" y="5728166"/>
              <a:ext cx="785818" cy="2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>
                  <a:latin typeface="Calibri" pitchFamily="34" charset="0"/>
                </a:rPr>
                <a:t>AE 482</a:t>
              </a:r>
              <a:endParaRPr lang="ja-JP" altLang="en-US" sz="10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787356" y="5856788"/>
              <a:ext cx="1413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928777" y="5856788"/>
              <a:ext cx="14132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103"/>
            <p:cNvSpPr txBox="1">
              <a:spLocks noChangeArrowheads="1"/>
            </p:cNvSpPr>
            <p:nvPr/>
          </p:nvSpPr>
          <p:spPr bwMode="auto">
            <a:xfrm>
              <a:off x="1019150" y="6685930"/>
              <a:ext cx="17669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800">
                  <a:latin typeface="Calibri" pitchFamily="34" charset="0"/>
                </a:rPr>
                <a:t>architectural engineering department</a:t>
              </a:r>
              <a:endParaRPr lang="ja-JP" altLang="en-US" sz="800"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4776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9485" y="5786919"/>
              <a:ext cx="3184547" cy="10718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800333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1"/>
              <a:endCxn id="105" idx="3"/>
            </p:cNvCxnSpPr>
            <p:nvPr/>
          </p:nvCxnSpPr>
          <p:spPr>
            <a:xfrm rot="10800000" flipH="1">
              <a:off x="2744776" y="6322047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H="1">
              <a:off x="2744776" y="604257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H="1">
              <a:off x="2744776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2971789" y="5723402"/>
              <a:ext cx="138589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963852" y="5983821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CONDITIONS</a:t>
              </a: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705087" y="5718638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01</a:t>
              </a: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973377" y="6541180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BREADTH</a:t>
              </a:r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2705087" y="5988584"/>
              <a:ext cx="419103" cy="379513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02</a:t>
              </a:r>
            </a:p>
          </p:txBody>
        </p:sp>
        <p:sp>
          <p:nvSpPr>
            <p:cNvPr id="116" name="Title 1"/>
            <p:cNvSpPr txBox="1">
              <a:spLocks/>
            </p:cNvSpPr>
            <p:nvPr/>
          </p:nvSpPr>
          <p:spPr>
            <a:xfrm>
              <a:off x="2965439" y="6268058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DEPTH</a:t>
              </a:r>
            </a:p>
          </p:txBody>
        </p:sp>
        <p:sp>
          <p:nvSpPr>
            <p:cNvPr id="117" name="Title 1"/>
            <p:cNvSpPr txBox="1">
              <a:spLocks/>
            </p:cNvSpPr>
            <p:nvPr/>
          </p:nvSpPr>
          <p:spPr>
            <a:xfrm>
              <a:off x="2705087" y="6268058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ea typeface="+mj-ea"/>
                  <a:cs typeface="+mj-cs"/>
                </a:rPr>
                <a:t>03</a:t>
              </a:r>
            </a:p>
          </p:txBody>
        </p:sp>
        <p:sp>
          <p:nvSpPr>
            <p:cNvPr id="118" name="Title 1"/>
            <p:cNvSpPr txBox="1">
              <a:spLocks/>
            </p:cNvSpPr>
            <p:nvPr/>
          </p:nvSpPr>
          <p:spPr>
            <a:xfrm>
              <a:off x="2701912" y="6549120"/>
              <a:ext cx="366716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16200000" flipH="1">
              <a:off x="2465236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4071797" y="6318872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itle 1"/>
            <p:cNvSpPr txBox="1">
              <a:spLocks/>
            </p:cNvSpPr>
            <p:nvPr/>
          </p:nvSpPr>
          <p:spPr>
            <a:xfrm>
              <a:off x="4294186" y="572181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05</a:t>
              </a:r>
            </a:p>
          </p:txBody>
        </p: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4295773" y="598858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06</a:t>
              </a:r>
            </a:p>
          </p:txBody>
        </p:sp>
        <p:sp>
          <p:nvSpPr>
            <p:cNvPr id="123" name="Title 1"/>
            <p:cNvSpPr txBox="1">
              <a:spLocks/>
            </p:cNvSpPr>
            <p:nvPr/>
          </p:nvSpPr>
          <p:spPr>
            <a:xfrm>
              <a:off x="4302123" y="627917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07</a:t>
              </a:r>
            </a:p>
          </p:txBody>
        </p: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4295773" y="6545944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08</a:t>
              </a:r>
            </a:p>
          </p:txBody>
        </p:sp>
        <p:cxnSp>
          <p:nvCxnSpPr>
            <p:cNvPr id="125" name="Straight Connector 124"/>
            <p:cNvCxnSpPr>
              <a:stCxn id="106" idx="0"/>
              <a:endCxn id="106" idx="2"/>
            </p:cNvCxnSpPr>
            <p:nvPr/>
          </p:nvCxnSpPr>
          <p:spPr>
            <a:xfrm rot="16200000" flipH="1">
              <a:off x="7015043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H="1">
              <a:off x="5959485" y="6039398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>
              <a:off x="5959485" y="632522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H="1">
              <a:off x="5959485" y="6591993"/>
              <a:ext cx="318454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686296" y="6322047"/>
              <a:ext cx="10718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7275394" y="6322047"/>
              <a:ext cx="10718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itle 1"/>
            <p:cNvSpPr txBox="1">
              <a:spLocks/>
            </p:cNvSpPr>
            <p:nvPr/>
          </p:nvSpPr>
          <p:spPr>
            <a:xfrm>
              <a:off x="4591050" y="5723402"/>
              <a:ext cx="1266834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CONCLUSION</a:t>
              </a:r>
              <a:endPara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46" name="Title 1"/>
            <p:cNvSpPr txBox="1">
              <a:spLocks/>
            </p:cNvSpPr>
            <p:nvPr/>
          </p:nvSpPr>
          <p:spPr bwMode="auto">
            <a:xfrm>
              <a:off x="5948373" y="5718638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6210312" y="5723402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blast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948373" y="5991760"/>
              <a:ext cx="428628" cy="381101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ＭＳ Ｐゴシック" pitchFamily="50" charset="-128"/>
                </a:rPr>
                <a:t>B</a:t>
              </a: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6210312" y="5991760"/>
              <a:ext cx="1504960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collapse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0" name="Title 1"/>
            <p:cNvSpPr txBox="1">
              <a:spLocks/>
            </p:cNvSpPr>
            <p:nvPr/>
          </p:nvSpPr>
          <p:spPr bwMode="auto">
            <a:xfrm>
              <a:off x="5943610" y="6280761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7" name="Title 1"/>
            <p:cNvSpPr txBox="1">
              <a:spLocks/>
            </p:cNvSpPr>
            <p:nvPr/>
          </p:nvSpPr>
          <p:spPr>
            <a:xfrm>
              <a:off x="6203962" y="6277586"/>
              <a:ext cx="1503373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design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52" name="Title 1"/>
            <p:cNvSpPr txBox="1">
              <a:spLocks/>
            </p:cNvSpPr>
            <p:nvPr/>
          </p:nvSpPr>
          <p:spPr bwMode="auto">
            <a:xfrm>
              <a:off x="5945198" y="6549120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153" name="Title 1"/>
            <p:cNvSpPr txBox="1">
              <a:spLocks/>
            </p:cNvSpPr>
            <p:nvPr/>
          </p:nvSpPr>
          <p:spPr bwMode="auto">
            <a:xfrm>
              <a:off x="7546996" y="5723402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4154" name="Title 1"/>
            <p:cNvSpPr txBox="1">
              <a:spLocks/>
            </p:cNvSpPr>
            <p:nvPr/>
          </p:nvSpPr>
          <p:spPr bwMode="auto">
            <a:xfrm>
              <a:off x="7546996" y="5996524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4155" name="Title 1"/>
            <p:cNvSpPr txBox="1">
              <a:spLocks/>
            </p:cNvSpPr>
            <p:nvPr/>
          </p:nvSpPr>
          <p:spPr bwMode="auto">
            <a:xfrm>
              <a:off x="7542234" y="628711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4156" name="Title 1"/>
            <p:cNvSpPr txBox="1">
              <a:spLocks/>
            </p:cNvSpPr>
            <p:nvPr/>
          </p:nvSpPr>
          <p:spPr bwMode="auto">
            <a:xfrm>
              <a:off x="7545409" y="6553883"/>
              <a:ext cx="428628" cy="3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sz="1400">
                  <a:solidFill>
                    <a:srgbClr val="A6A6A6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6199200" y="6542768"/>
              <a:ext cx="1503372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indirect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4583113" y="5990173"/>
              <a:ext cx="2438417" cy="381101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ea typeface="+mj-ea"/>
                  <a:cs typeface="+mj-cs"/>
                </a:rPr>
                <a:t>LEED</a:t>
              </a:r>
            </a:p>
          </p:txBody>
        </p:sp>
      </p:grpSp>
      <p:sp>
        <p:nvSpPr>
          <p:cNvPr id="145" name="Title 1"/>
          <p:cNvSpPr txBox="1">
            <a:spLocks/>
          </p:cNvSpPr>
          <p:nvPr/>
        </p:nvSpPr>
        <p:spPr>
          <a:xfrm>
            <a:off x="4579938" y="6272213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AREA TABLE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8624" y="938213"/>
            <a:ext cx="350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Franklin Gothic Demi" pitchFamily="34" charset="0"/>
              </a:rPr>
              <a:t>depth</a:t>
            </a:r>
            <a:endParaRPr lang="en-US" altLang="ja-JP" sz="2400" b="1" dirty="0">
              <a:latin typeface="Franklin Gothic Demi" pitchFamily="34" charset="0"/>
            </a:endParaRPr>
          </a:p>
        </p:txBody>
      </p:sp>
      <p:pic>
        <p:nvPicPr>
          <p:cNvPr id="72" name="Picture 66" descr="T:\IMAGES\banner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4286248" y="0"/>
            <a:ext cx="4857752" cy="94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7802563" y="5715000"/>
            <a:ext cx="1503362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TextBox 180"/>
          <p:cNvSpPr txBox="1">
            <a:spLocks noChangeArrowheads="1"/>
          </p:cNvSpPr>
          <p:nvPr/>
        </p:nvSpPr>
        <p:spPr bwMode="auto">
          <a:xfrm>
            <a:off x="695614" y="1231323"/>
            <a:ext cx="4662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BLAST AND PROGRESSIVE COLLAPSE ANALYSIS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5786" y="2782669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/>
              <a:t>t</a:t>
            </a:r>
            <a:r>
              <a:rPr lang="en-US" altLang="ja-JP" i="1" dirty="0" smtClean="0"/>
              <a:t>o incorporate blast and collapse resistant design to mitigate catastrophic scenarios in the event of a terrorist attack </a:t>
            </a:r>
            <a:endParaRPr kumimoji="1" lang="ja-JP" altLang="en-US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3789</TotalTime>
  <Words>3496</Words>
  <Application>Microsoft Office PowerPoint</Application>
  <PresentationFormat>On-screen Show (4:3)</PresentationFormat>
  <Paragraphs>1595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ENGINEERING</dc:title>
  <dc:creator>太田宏輝</dc:creator>
  <cp:lastModifiedBy>Hiroki Ota</cp:lastModifiedBy>
  <cp:revision>317</cp:revision>
  <dcterms:created xsi:type="dcterms:W3CDTF">2007-11-09T06:12:04Z</dcterms:created>
  <dcterms:modified xsi:type="dcterms:W3CDTF">2009-04-14T00:26:47Z</dcterms:modified>
</cp:coreProperties>
</file>